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10"/>
  </p:notesMasterIdLst>
  <p:handoutMasterIdLst>
    <p:handoutMasterId r:id="rId11"/>
  </p:handoutMasterIdLst>
  <p:sldIdLst>
    <p:sldId id="390" r:id="rId2"/>
    <p:sldId id="393" r:id="rId3"/>
    <p:sldId id="394" r:id="rId4"/>
    <p:sldId id="398" r:id="rId5"/>
    <p:sldId id="409" r:id="rId6"/>
    <p:sldId id="400" r:id="rId7"/>
    <p:sldId id="410" r:id="rId8"/>
    <p:sldId id="407" r:id="rId9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C0B4E-0131-49A1-AF6B-E9139C13176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9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2778E-FAE5-4700-B607-D2F4CBE35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2F67-EC02-46F6-B772-BAFDE8A5B7C6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9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F2F2-9CC3-4AC2-9DFE-6F760955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1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9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0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7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1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7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3800" y="281225"/>
            <a:ext cx="5791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0" y="5901982"/>
            <a:ext cx="9144000" cy="401588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528936"/>
            <a:ext cx="57912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"/>
            <a:ext cx="1828800" cy="9144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524000" y="630357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95423" y="3550925"/>
            <a:ext cx="7801154" cy="2057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/>
              <a:t> </a:t>
            </a:r>
            <a:endParaRPr lang="en-US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5934670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83176" y="1338990"/>
            <a:ext cx="92424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681650" y="490911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051513" y="2339178"/>
            <a:ext cx="8305800" cy="708434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Traffic Operations</a:t>
            </a:r>
            <a:br>
              <a:rPr lang="en-US" sz="6700" dirty="0"/>
            </a:br>
            <a:r>
              <a:rPr lang="en-US" sz="6700" dirty="0"/>
              <a:t>Office</a:t>
            </a:r>
            <a:br>
              <a:rPr lang="en-US" sz="4000" dirty="0"/>
            </a:br>
            <a:r>
              <a:rPr lang="en-US" sz="4000" dirty="0"/>
              <a:t>TSM&amp;O Contracts</a:t>
            </a:r>
            <a:endParaRPr lang="en-US" sz="2800" b="1" dirty="0">
              <a:solidFill>
                <a:srgbClr val="1F428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083733" y="3925347"/>
            <a:ext cx="9939867" cy="2057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/>
              <a:t>Rick Morrow, District Traffic Operation Engineer</a:t>
            </a:r>
          </a:p>
          <a:p>
            <a:pPr algn="ctr"/>
            <a:r>
              <a:rPr lang="en-US" sz="2400" b="1" dirty="0"/>
              <a:t>Chris Cairns, Traffic Services Program Engineer</a:t>
            </a:r>
          </a:p>
          <a:p>
            <a:pPr algn="ctr"/>
            <a:r>
              <a:rPr lang="en-US" sz="2400" b="1" dirty="0"/>
              <a:t>Tony Nosse, Traffic Safety Program Engineer</a:t>
            </a:r>
          </a:p>
          <a:p>
            <a:pPr algn="ctr"/>
            <a:r>
              <a:rPr lang="en-US" sz="2400" b="1" dirty="0"/>
              <a:t>Jim Stroz, District TSM&amp;O Engineer - Arterials</a:t>
            </a:r>
          </a:p>
          <a:p>
            <a:pPr algn="ctr"/>
            <a:r>
              <a:rPr lang="en-US" sz="2400" b="1" dirty="0"/>
              <a:t>Jeremy Dilmore, District TSM&amp;O Engineer - Freeways</a:t>
            </a:r>
          </a:p>
        </p:txBody>
      </p:sp>
    </p:spTree>
    <p:extLst>
      <p:ext uri="{BB962C8B-B14F-4D97-AF65-F5344CB8AC3E}">
        <p14:creationId xmlns:p14="http://schemas.microsoft.com/office/powerpoint/2010/main" val="243093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5632913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7288" y="1511028"/>
            <a:ext cx="4572000" cy="9144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Alan Hyman, P.E.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Director Transportation Operations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557" y="4525781"/>
            <a:ext cx="2382555" cy="83716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Chris Cairns</a:t>
            </a:r>
          </a:p>
        </p:txBody>
      </p:sp>
      <p:cxnSp>
        <p:nvCxnSpPr>
          <p:cNvPr id="15" name="Straight Connector 14"/>
          <p:cNvCxnSpPr>
            <a:stCxn id="10" idx="2"/>
          </p:cNvCxnSpPr>
          <p:nvPr/>
        </p:nvCxnSpPr>
        <p:spPr>
          <a:xfrm>
            <a:off x="5893288" y="2425428"/>
            <a:ext cx="0" cy="83264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893288" y="3738577"/>
            <a:ext cx="0" cy="3946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245712" y="4166803"/>
            <a:ext cx="8276824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45712" y="4182459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3607288" y="2838603"/>
            <a:ext cx="4572000" cy="100584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Rick Morrow, P.E.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District Traffic Operations Engineer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82639" y="247765"/>
            <a:ext cx="10317707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4000" b="1" dirty="0"/>
              <a:t>Planning &amp; Environmental Management Office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93511" y="4182459"/>
            <a:ext cx="2382555" cy="1168444"/>
            <a:chOff x="2693511" y="4182459"/>
            <a:chExt cx="2382555" cy="1168444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873200" y="4182459"/>
              <a:ext cx="0" cy="3810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693511" y="4513739"/>
              <a:ext cx="2382555" cy="837164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Tony Nosse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74811" y="4177443"/>
            <a:ext cx="2382555" cy="1168444"/>
            <a:chOff x="2693511" y="4182459"/>
            <a:chExt cx="2382555" cy="116844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873200" y="4182459"/>
              <a:ext cx="0" cy="3810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693511" y="4513739"/>
              <a:ext cx="2382555" cy="837164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Jim Stroz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331258" y="4133189"/>
            <a:ext cx="2382555" cy="1168444"/>
            <a:chOff x="2693511" y="4182459"/>
            <a:chExt cx="2382555" cy="116844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873200" y="4182459"/>
              <a:ext cx="0" cy="3810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93511" y="4513739"/>
              <a:ext cx="2382555" cy="837164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Jeremy Dilmore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38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 flipH="1">
            <a:off x="4331184" y="1803400"/>
            <a:ext cx="1307616" cy="437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0343" y="5772442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0" y="247765"/>
            <a:ext cx="914400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TSM&amp;O Unit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030583" y="2020299"/>
            <a:ext cx="14486" cy="334592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5400000">
            <a:off x="4783310" y="3299277"/>
            <a:ext cx="2400830" cy="12654"/>
          </a:xfrm>
          <a:prstGeom prst="bentConnector3">
            <a:avLst>
              <a:gd name="adj1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6131" y="1457680"/>
            <a:ext cx="3739302" cy="660068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>
                <a:solidFill>
                  <a:schemeClr val="bg1"/>
                </a:solidFill>
              </a:rPr>
              <a:t>Jim Stroz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00110" y="1478269"/>
            <a:ext cx="3020646" cy="66007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Jeremy Dilmore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83063" y="2348789"/>
            <a:ext cx="1724012" cy="47173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Jay Williams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3063" y="3892216"/>
            <a:ext cx="1682735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Ray Marlin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183063" y="4506017"/>
            <a:ext cx="1605410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Cheryl Burke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175369" y="5120822"/>
            <a:ext cx="1677284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Ron Miller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200891" y="3240103"/>
            <a:ext cx="1682735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Ray Amy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717269" y="2812736"/>
            <a:ext cx="19463" cy="131004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668083" y="3898109"/>
            <a:ext cx="1682735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Jim Miller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685911" y="3245996"/>
            <a:ext cx="2740191" cy="34730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Noemi Rodriguez-Bonilla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233994" y="2437527"/>
            <a:ext cx="1724012" cy="47173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Tushar Patel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6832875" y="4803588"/>
            <a:ext cx="19463" cy="131004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783689" y="5888961"/>
            <a:ext cx="1682735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Josh Sibley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801518" y="5236848"/>
            <a:ext cx="1788006" cy="3473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Steve Johnson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349600" y="4428379"/>
            <a:ext cx="1724012" cy="47173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77" tIns="5715" rIns="164592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b="1" dirty="0">
                <a:solidFill>
                  <a:schemeClr val="tx1"/>
                </a:solidFill>
              </a:rPr>
              <a:t>Vacant</a:t>
            </a:r>
          </a:p>
        </p:txBody>
      </p:sp>
    </p:spTree>
    <p:extLst>
      <p:ext uri="{BB962C8B-B14F-4D97-AF65-F5344CB8AC3E}">
        <p14:creationId xmlns:p14="http://schemas.microsoft.com/office/powerpoint/2010/main" val="186603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0343" y="5772442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55913" y="337146"/>
            <a:ext cx="13338513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en-US" sz="3400" b="1" dirty="0"/>
              <a:t>Integrated Corridor Management – Freeway/Arterial Operations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664633"/>
            <a:ext cx="5727700" cy="440210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435443-4-82-01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Districtwide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Approx</a:t>
            </a:r>
            <a:r>
              <a:rPr lang="en-US" sz="2800" dirty="0"/>
              <a:t> $12,000,000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Advertising February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PM: Ron Miller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TRC: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Jim Stroz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Jay Williams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Jeremy Dilmore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16820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0343" y="5772442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4703" y="270769"/>
            <a:ext cx="10055897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en-US" sz="4000" b="1" dirty="0"/>
              <a:t>I-75 FRAME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440900-1-32-01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I-75 from CR 484 to US 27; </a:t>
            </a:r>
            <a:r>
              <a:rPr lang="en-US" sz="2800" dirty="0" err="1"/>
              <a:t>Sr</a:t>
            </a:r>
            <a:r>
              <a:rPr lang="en-US" sz="2800" dirty="0"/>
              <a:t> 200, SR 40, US 27 for I-75 to US 301; &amp; US 301 from CR 484 to Alachua County Line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Approximately $1,200,000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Advertising March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PM: Noemi Rodriguez-Bonilla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TRC: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Raj Ponnaluri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Pete Vega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92400" y="5078610"/>
            <a:ext cx="8305800" cy="1291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Jeremy Dilmore</a:t>
            </a:r>
          </a:p>
        </p:txBody>
      </p:sp>
    </p:spTree>
    <p:extLst>
      <p:ext uri="{BB962C8B-B14F-4D97-AF65-F5344CB8AC3E}">
        <p14:creationId xmlns:p14="http://schemas.microsoft.com/office/powerpoint/2010/main" val="207541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0343" y="5772442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4703" y="270769"/>
            <a:ext cx="10055897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en-US" sz="4000" b="1" dirty="0"/>
              <a:t>Connected Vehicle Pilot on SR 434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440413-1-32-01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SR 434 from Mitchell Hammock Rd to McCulloch 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Approximately $250,000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Advertising April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PM: Noemi Rodriguez-Bonilla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TRC: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Jim Stroz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Tushar Patel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Jeremy Dilmore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11018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0343" y="5772442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70769"/>
            <a:ext cx="1219200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en-US" sz="4000" b="1" dirty="0" err="1"/>
              <a:t>Ped</a:t>
            </a:r>
            <a:r>
              <a:rPr lang="en-US" sz="4000" b="1" dirty="0"/>
              <a:t> Safe, </a:t>
            </a:r>
            <a:r>
              <a:rPr lang="en-US" sz="4000" b="1" dirty="0" err="1"/>
              <a:t>GreenWave</a:t>
            </a:r>
            <a:r>
              <a:rPr lang="en-US" sz="4000" b="1" dirty="0"/>
              <a:t>, and </a:t>
            </a:r>
            <a:r>
              <a:rPr lang="en-US" sz="4000" b="1" dirty="0" err="1"/>
              <a:t>SunStore</a:t>
            </a:r>
            <a:r>
              <a:rPr lang="en-US" sz="4000" b="1" dirty="0"/>
              <a:t> Central Florida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440821-1-22-01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/>
              <a:t>Intersections </a:t>
            </a:r>
            <a:r>
              <a:rPr lang="en-US" sz="2800" dirty="0"/>
              <a:t>in Orange </a:t>
            </a:r>
            <a:r>
              <a:rPr lang="en-US" sz="2800"/>
              <a:t>and Seminole County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Approximately $1,500,000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Advertising May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PM: Noemi Rodriguez-Bonilla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TRC: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Chad Lingenfelter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Tushar Patel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Jeremy Dilmore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18854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1" y="6066738"/>
            <a:ext cx="914400" cy="45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4101" y="6216161"/>
            <a:ext cx="7315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0343" y="5772442"/>
            <a:ext cx="5873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CAP</a:t>
            </a:r>
          </a:p>
          <a:p>
            <a:pPr algn="r"/>
            <a:r>
              <a:rPr lang="en-US" dirty="0"/>
              <a:t>FDOT-D5</a:t>
            </a:r>
          </a:p>
          <a:p>
            <a:pPr algn="r"/>
            <a:r>
              <a:rPr lang="en-US" dirty="0"/>
              <a:t>February 7,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1143001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106680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4703" y="270769"/>
            <a:ext cx="10055897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en-US" sz="4000" b="1" dirty="0"/>
              <a:t>I-75 &amp; I-95 Ramp Meter Analysis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440269-1-22-01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Select Interchanges along I-75 and I-95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Approximately $400,000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Advertising June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PM: Noemi Rodriguez-Bonilla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TRC: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David Cooke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Tushar Patel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Jeremy Dilmore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236422793"/>
      </p:ext>
    </p:extLst>
  </p:cSld>
  <p:clrMapOvr>
    <a:masterClrMapping/>
  </p:clrMapOvr>
</p:sld>
</file>

<file path=ppt/theme/theme1.xml><?xml version="1.0" encoding="utf-8"?>
<a:theme xmlns:a="http://schemas.openxmlformats.org/drawingml/2006/main" name="FDOT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FDOT Presentation Template</Template>
  <TotalTime>5223</TotalTime>
  <Words>358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FDOT Presentation Template</vt:lpstr>
      <vt:lpstr>Traffic Operations Office TSM&amp;O Contracts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Consultant Acquisition  Plan – FY 2015</dc:title>
  <dc:creator>O'Dea, Frank</dc:creator>
  <cp:lastModifiedBy>Simone Babb</cp:lastModifiedBy>
  <cp:revision>297</cp:revision>
  <cp:lastPrinted>2017-01-30T18:12:31Z</cp:lastPrinted>
  <dcterms:created xsi:type="dcterms:W3CDTF">2013-12-11T15:28:53Z</dcterms:created>
  <dcterms:modified xsi:type="dcterms:W3CDTF">2017-02-23T17:25:07Z</dcterms:modified>
</cp:coreProperties>
</file>