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26"/>
  </p:notesMasterIdLst>
  <p:handoutMasterIdLst>
    <p:handoutMasterId r:id="rId27"/>
  </p:handoutMasterIdLst>
  <p:sldIdLst>
    <p:sldId id="259" r:id="rId2"/>
    <p:sldId id="277" r:id="rId3"/>
    <p:sldId id="260" r:id="rId4"/>
    <p:sldId id="279" r:id="rId5"/>
    <p:sldId id="281" r:id="rId6"/>
    <p:sldId id="282" r:id="rId7"/>
    <p:sldId id="280" r:id="rId8"/>
    <p:sldId id="261" r:id="rId9"/>
    <p:sldId id="274" r:id="rId10"/>
    <p:sldId id="283" r:id="rId11"/>
    <p:sldId id="263" r:id="rId12"/>
    <p:sldId id="265" r:id="rId13"/>
    <p:sldId id="264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5" r:id="rId23"/>
    <p:sldId id="276" r:id="rId24"/>
    <p:sldId id="257" r:id="rId2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Georgia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Georgia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Georgia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Georgia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Georgia" charset="0"/>
        <a:ea typeface="ＭＳ Ｐゴシック" charset="0"/>
        <a:cs typeface="+mn-cs"/>
      </a:defRPr>
    </a:lvl5pPr>
    <a:lvl6pPr marL="2286000" algn="l" defTabSz="457200" rtl="0" eaLnBrk="1" latinLnBrk="0" hangingPunct="1">
      <a:defRPr sz="1700" kern="1200">
        <a:solidFill>
          <a:schemeClr val="tx1"/>
        </a:solidFill>
        <a:latin typeface="Georgia" charset="0"/>
        <a:ea typeface="ＭＳ Ｐゴシック" charset="0"/>
        <a:cs typeface="+mn-cs"/>
      </a:defRPr>
    </a:lvl6pPr>
    <a:lvl7pPr marL="2743200" algn="l" defTabSz="457200" rtl="0" eaLnBrk="1" latinLnBrk="0" hangingPunct="1">
      <a:defRPr sz="1700" kern="1200">
        <a:solidFill>
          <a:schemeClr val="tx1"/>
        </a:solidFill>
        <a:latin typeface="Georgia" charset="0"/>
        <a:ea typeface="ＭＳ Ｐゴシック" charset="0"/>
        <a:cs typeface="+mn-cs"/>
      </a:defRPr>
    </a:lvl7pPr>
    <a:lvl8pPr marL="3200400" algn="l" defTabSz="457200" rtl="0" eaLnBrk="1" latinLnBrk="0" hangingPunct="1">
      <a:defRPr sz="1700" kern="1200">
        <a:solidFill>
          <a:schemeClr val="tx1"/>
        </a:solidFill>
        <a:latin typeface="Georgia" charset="0"/>
        <a:ea typeface="ＭＳ Ｐゴシック" charset="0"/>
        <a:cs typeface="+mn-cs"/>
      </a:defRPr>
    </a:lvl8pPr>
    <a:lvl9pPr marL="3657600" algn="l" defTabSz="457200" rtl="0" eaLnBrk="1" latinLnBrk="0" hangingPunct="1">
      <a:defRPr sz="1700" kern="1200">
        <a:solidFill>
          <a:schemeClr val="tx1"/>
        </a:solidFill>
        <a:latin typeface="Georgia" charset="0"/>
        <a:ea typeface="ＭＳ Ｐゴシック" charset="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" id="{BC109BBB-A4E8-40A4-82CC-DC2E6A021868}">
          <p14:sldIdLst>
            <p14:sldId id="259"/>
          </p14:sldIdLst>
        </p14:section>
        <p14:section name="Grant" id="{6A4B1C5B-1F63-4D26-BDE8-780F6AD65F48}">
          <p14:sldIdLst>
            <p14:sldId id="277"/>
            <p14:sldId id="260"/>
            <p14:sldId id="279"/>
          </p14:sldIdLst>
        </p14:section>
        <p14:section name="Approach" id="{7F4AD83A-17D4-464B-9C12-AEB4B4B243B3}">
          <p14:sldIdLst>
            <p14:sldId id="281"/>
            <p14:sldId id="282"/>
            <p14:sldId id="280"/>
            <p14:sldId id="261"/>
            <p14:sldId id="274"/>
          </p14:sldIdLst>
        </p14:section>
        <p14:section name="Programs" id="{1912E4BB-C7A7-493C-8485-56770C241861}">
          <p14:sldIdLst>
            <p14:sldId id="283"/>
            <p14:sldId id="263"/>
            <p14:sldId id="265"/>
            <p14:sldId id="264"/>
            <p14:sldId id="266"/>
            <p14:sldId id="267"/>
            <p14:sldId id="268"/>
            <p14:sldId id="269"/>
            <p14:sldId id="270"/>
            <p14:sldId id="271"/>
          </p14:sldIdLst>
        </p14:section>
        <p14:section name="Leverage" id="{BD280363-B2D4-4DA7-B32D-F3A4AFD0DEA8}">
          <p14:sldIdLst>
            <p14:sldId id="272"/>
            <p14:sldId id="273"/>
            <p14:sldId id="275"/>
          </p14:sldIdLst>
        </p14:section>
        <p14:section name="Q&amp;A" id="{62A03AA6-AAF9-42C2-8701-73D1646A6573}">
          <p14:sldIdLst>
            <p14:sldId id="276"/>
            <p14:sldId id="257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9FD"/>
    <a:srgbClr val="FEC357"/>
    <a:srgbClr val="F1AA48"/>
    <a:srgbClr val="C0C0C0"/>
    <a:srgbClr val="DDDDDD"/>
    <a:srgbClr val="69B0FF"/>
    <a:srgbClr val="292929"/>
    <a:srgbClr val="1C1C1C"/>
    <a:srgbClr val="3333FF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7471" autoAdjust="0"/>
  </p:normalViewPr>
  <p:slideViewPr>
    <p:cSldViewPr snapToGrid="0">
      <p:cViewPr>
        <p:scale>
          <a:sx n="50" d="100"/>
          <a:sy n="50" d="100"/>
        </p:scale>
        <p:origin x="-1243" y="-91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397F7669-50F2-7442-8FCD-E3814833508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2934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BA75E1-DB07-4F72-BE38-A32CEDF2A46E}" type="datetimeFigureOut">
              <a:rPr lang="en-US" smtClean="0"/>
              <a:t>6/20/2017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67512C-899B-4697-9FF4-69C4D77F01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93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grant is so techy that it didn’t even get a logo :D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5 Year Program in Year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7512C-899B-4697-9FF4-69C4D77F010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8930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100" dirty="0"/>
              <a:t>Big Data Store</a:t>
            </a:r>
          </a:p>
          <a:p>
            <a:r>
              <a:rPr lang="en-US" sz="2100" dirty="0"/>
              <a:t>Data Lake Concept</a:t>
            </a:r>
          </a:p>
          <a:p>
            <a:r>
              <a:rPr lang="en-US" sz="2100" dirty="0"/>
              <a:t>Allow Future Growth</a:t>
            </a:r>
          </a:p>
          <a:p>
            <a:pPr lvl="1"/>
            <a:r>
              <a:rPr lang="en-US" sz="1800" dirty="0"/>
              <a:t>Machine Learning</a:t>
            </a:r>
          </a:p>
          <a:p>
            <a:pPr lvl="1"/>
            <a:r>
              <a:rPr lang="en-US" sz="1800" dirty="0"/>
              <a:t>Artificial Intelligence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7512C-899B-4697-9FF4-69C4D77F010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006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7512C-899B-4697-9FF4-69C4D77F010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522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“wow” statistics:</a:t>
            </a:r>
          </a:p>
          <a:p>
            <a:pPr marL="17145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UCF currently has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highest number of enrolled students in the U.S.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with more than 64,000 students. </a:t>
            </a:r>
          </a:p>
          <a:p>
            <a:pPr marL="17145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Immediately abutting UCF, the CFRP is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largest research park in Florida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home to more than 10,000 employees in over 100 companies. </a:t>
            </a:r>
            <a:endParaRPr lang="en-US" dirty="0"/>
          </a:p>
          <a:p>
            <a:endParaRPr lang="en-US" dirty="0"/>
          </a:p>
          <a:p>
            <a:r>
              <a:rPr lang="en-US" dirty="0"/>
              <a:t>East Orlando as a geographic focus area, inspiring the name change. Aligns with Smart Cities and with goal to frame this as helping a community.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7512C-899B-4697-9FF4-69C4D77F010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067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7512C-899B-4697-9FF4-69C4D77F010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804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Not specific on Technology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7512C-899B-4697-9FF4-69C4D77F010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543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Waiting on new 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7512C-899B-4697-9FF4-69C4D77F010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565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Waiting on new map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7512C-899B-4697-9FF4-69C4D77F010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652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Adaptive Signal Control</a:t>
            </a:r>
          </a:p>
          <a:p>
            <a:r>
              <a:rPr lang="en-US" sz="1200" dirty="0"/>
              <a:t>Signal Performance Metrics</a:t>
            </a:r>
          </a:p>
          <a:p>
            <a:r>
              <a:rPr lang="en-US" sz="1200" dirty="0"/>
              <a:t>Intersection Movement Counts</a:t>
            </a:r>
          </a:p>
          <a:p>
            <a:r>
              <a:rPr lang="en-US" sz="1200" dirty="0"/>
              <a:t>Connected Vehicle</a:t>
            </a:r>
          </a:p>
          <a:p>
            <a:r>
              <a:rPr lang="en-US" sz="1200" dirty="0"/>
              <a:t>Smart Parking</a:t>
            </a: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7512C-899B-4697-9FF4-69C4D77F010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881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u="sng" dirty="0"/>
              <a:t>SmartCommunity</a:t>
            </a:r>
          </a:p>
          <a:p>
            <a:r>
              <a:rPr lang="en-US" sz="1200" dirty="0"/>
              <a:t>-UCF Campus</a:t>
            </a:r>
          </a:p>
          <a:p>
            <a:r>
              <a:rPr lang="en-US" sz="1200" dirty="0"/>
              <a:t>-Later scalable to Downtown Orlando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7512C-899B-4697-9FF4-69C4D77F010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642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6517" y="1227138"/>
            <a:ext cx="10361083" cy="1474787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70000"/>
              </a:lnSpc>
              <a:defRPr sz="6000" b="1" i="0">
                <a:latin typeface="Calibri" pitchFamily="34" charset="0"/>
                <a:cs typeface="Helvetica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6517" y="2738438"/>
            <a:ext cx="8532283" cy="1751012"/>
          </a:xfrm>
        </p:spPr>
        <p:txBody>
          <a:bodyPr/>
          <a:lstStyle>
            <a:lvl1pPr marL="0" indent="0">
              <a:buFont typeface="Verdana" charset="0"/>
              <a:buNone/>
              <a:defRPr sz="1600" b="0" i="0">
                <a:solidFill>
                  <a:schemeClr val="bg1">
                    <a:lumMod val="95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9451B16-3654-7141-87AD-45B7C1256AB0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0" y="6310312"/>
            <a:ext cx="12192000" cy="547688"/>
          </a:xfrm>
          <a:prstGeom prst="rect">
            <a:avLst/>
          </a:prstGeom>
          <a:gradFill rotWithShape="1">
            <a:gsLst>
              <a:gs pos="0">
                <a:srgbClr val="1C1C1C"/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70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8EC61D-9B93-3942-A140-57019195D48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824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77301" y="131763"/>
            <a:ext cx="2755900" cy="60118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31763"/>
            <a:ext cx="8064500" cy="60118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18F581-A5C7-8747-865F-4D0E76806A0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334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b="0" i="0">
                <a:solidFill>
                  <a:schemeClr val="bg1">
                    <a:lumMod val="85000"/>
                  </a:schemeClr>
                </a:solidFill>
                <a:latin typeface="Helvetica Light"/>
                <a:cs typeface="Helvetica Ligh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90A224-8E26-2B47-A7C2-395A461B004A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624418" y="1108075"/>
            <a:ext cx="11008783" cy="503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98772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2B12DF-60E5-7444-B359-9FDF33DA75F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535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159617-243E-2D47-A8E9-605F6C56CDB4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624418" y="1108075"/>
            <a:ext cx="5201329" cy="503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6598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56170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7E77B0-570B-0342-B730-C1F34FA3960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477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6761F5-4A69-D743-8ED6-07CBF8A91372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05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5A00BB-71F7-7042-9277-7E0EF475EB1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119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628E20-128C-C94D-B846-985F4390A9D3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467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C6476E-1A75-9244-B6AD-98EF6A8DC17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828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4418" y="1108075"/>
            <a:ext cx="11008783" cy="503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4770"/>
            <a:ext cx="2846917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4770"/>
            <a:ext cx="3862917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4770"/>
            <a:ext cx="2846917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fld id="{F2181060-9E1A-C64C-B321-AD2ABF2F1CB4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0" y="1"/>
            <a:ext cx="12192000" cy="873125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100000">
                <a:srgbClr val="29292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7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0" y="6315082"/>
            <a:ext cx="12192000" cy="547688"/>
          </a:xfrm>
          <a:prstGeom prst="rect">
            <a:avLst/>
          </a:prstGeom>
          <a:gradFill rotWithShape="0">
            <a:gsLst>
              <a:gs pos="0">
                <a:srgbClr val="1C1C1C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700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0631"/>
            <a:ext cx="10974917" cy="85725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rgbClr val="5F5F5F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2" tIns="45711" rIns="91422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700" b="1" i="0">
          <a:solidFill>
            <a:schemeClr val="bg1"/>
          </a:solidFill>
          <a:latin typeface="Calibri" pitchFamily="34" charset="0"/>
          <a:ea typeface="+mj-ea"/>
          <a:cs typeface="Helvetic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Verdana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Verdana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Verdana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Verdana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Verdana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Verdana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Verdana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Verdana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15000"/>
        </a:spcBef>
        <a:spcAft>
          <a:spcPct val="0"/>
        </a:spcAft>
        <a:buClr>
          <a:schemeClr val="bg2"/>
        </a:buClr>
        <a:buSzPct val="100000"/>
        <a:buFontTx/>
        <a:buBlip>
          <a:blip r:embed="rId14"/>
        </a:buBlip>
        <a:defRPr sz="2000">
          <a:solidFill>
            <a:schemeClr val="bg1"/>
          </a:solidFill>
          <a:latin typeface="Calibri" pitchFamily="34" charset="0"/>
          <a:ea typeface="+mn-ea"/>
          <a:cs typeface="Helvetica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EC357"/>
        </a:buClr>
        <a:buFont typeface="Wingdings" charset="2"/>
        <a:buChar char="§"/>
        <a:defRPr sz="1800" i="0">
          <a:solidFill>
            <a:schemeClr val="bg1"/>
          </a:solidFill>
          <a:latin typeface="Calibri" pitchFamily="34" charset="0"/>
          <a:ea typeface="+mn-ea"/>
          <a:cs typeface="Helvetica"/>
        </a:defRPr>
      </a:lvl2pPr>
      <a:lvl3pPr marL="1200150" indent="-285750" algn="l" rtl="0" eaLnBrk="1" fontAlgn="base" hangingPunct="1">
        <a:spcBef>
          <a:spcPct val="20000"/>
        </a:spcBef>
        <a:spcAft>
          <a:spcPct val="0"/>
        </a:spcAft>
        <a:buFont typeface="Wingdings" charset="2"/>
        <a:buChar char="§"/>
        <a:defRPr sz="1600">
          <a:solidFill>
            <a:schemeClr val="bg1">
              <a:lumMod val="95000"/>
            </a:schemeClr>
          </a:solidFill>
          <a:latin typeface="Calibri" pitchFamily="34" charset="0"/>
          <a:ea typeface="+mn-ea"/>
          <a:cs typeface="Helvetica"/>
        </a:defRPr>
      </a:lvl3pPr>
      <a:lvl4pPr marL="1598613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5813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3013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0213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7413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4613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6517" y="1181947"/>
            <a:ext cx="10361083" cy="1474787"/>
          </a:xfrm>
        </p:spPr>
        <p:txBody>
          <a:bodyPr/>
          <a:lstStyle/>
          <a:p>
            <a:r>
              <a:rPr lang="en-US" dirty="0"/>
              <a:t>Connecting the East Orlando Communities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Overview of ATCMTD Proposal</a:t>
            </a:r>
          </a:p>
          <a:p>
            <a:r>
              <a:rPr lang="en-US" dirty="0"/>
              <a:t>June XX, 2017</a:t>
            </a:r>
          </a:p>
          <a:p>
            <a:r>
              <a:rPr lang="en-US" dirty="0"/>
              <a:t>XX, Orlando, FL</a:t>
            </a:r>
          </a:p>
        </p:txBody>
      </p:sp>
    </p:spTree>
    <p:extLst>
      <p:ext uri="{BB962C8B-B14F-4D97-AF65-F5344CB8AC3E}">
        <p14:creationId xmlns:p14="http://schemas.microsoft.com/office/powerpoint/2010/main" val="305093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Programs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3A9BDB6-02CB-4A08-AA93-B949A9DDEA14}"/>
              </a:ext>
            </a:extLst>
          </p:cNvPr>
          <p:cNvSpPr txBox="1"/>
          <p:nvPr/>
        </p:nvSpPr>
        <p:spPr>
          <a:xfrm>
            <a:off x="1041722" y="6384500"/>
            <a:ext cx="1104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GRANT		APPROACH		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PROGRAMS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		LEVERAGE		Q&amp;A</a:t>
            </a:r>
          </a:p>
        </p:txBody>
      </p:sp>
      <p:pic>
        <p:nvPicPr>
          <p:cNvPr id="6" name="Picture 2" descr="Image result for fdot logo">
            <a:extLst>
              <a:ext uri="{FF2B5EF4-FFF2-40B4-BE49-F238E27FC236}">
                <a16:creationId xmlns:a16="http://schemas.microsoft.com/office/drawing/2014/main" xmlns="" id="{4E518963-1BBB-4FCC-8747-6BAEB9A07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6384500"/>
            <a:ext cx="733637" cy="36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634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0" dirty="0"/>
              <a:t>Ped</a:t>
            </a:r>
            <a:r>
              <a:rPr lang="en-US" sz="4000" dirty="0"/>
              <a:t>Safe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02640"/>
            <a:ext cx="6281207" cy="5110791"/>
          </a:xfrm>
        </p:spPr>
        <p:txBody>
          <a:bodyPr/>
          <a:lstStyle/>
          <a:p>
            <a:r>
              <a:rPr lang="en-US" sz="2800" dirty="0"/>
              <a:t>Leverages advanced signal controller capability and Connected Vehicle (CV) technologies</a:t>
            </a:r>
          </a:p>
          <a:p>
            <a:r>
              <a:rPr lang="en-US" sz="2800" dirty="0"/>
              <a:t>Likely to build off work from THEA/University of Arizona</a:t>
            </a:r>
          </a:p>
          <a:p>
            <a:pPr lvl="1"/>
            <a:r>
              <a:rPr lang="en-US" sz="2400" dirty="0"/>
              <a:t>Wayfinding for persons with sight disabilities</a:t>
            </a:r>
          </a:p>
          <a:p>
            <a:pPr lvl="1"/>
            <a:r>
              <a:rPr lang="en-US" sz="2400" dirty="0"/>
              <a:t>Enhanced GPS version due out later this year</a:t>
            </a:r>
          </a:p>
          <a:p>
            <a:pPr lvl="1"/>
            <a:r>
              <a:rPr lang="en-US" sz="2400" dirty="0"/>
              <a:t>LIDAR at intersection for detection of conflicts</a:t>
            </a:r>
          </a:p>
          <a:p>
            <a:pPr lvl="1"/>
            <a:r>
              <a:rPr lang="en-US" sz="2400" dirty="0"/>
              <a:t>One way communication of alerts with DSRC, cellular, and Wi-Fi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3A9BDB6-02CB-4A08-AA93-B949A9DDEA14}"/>
              </a:ext>
            </a:extLst>
          </p:cNvPr>
          <p:cNvSpPr txBox="1"/>
          <p:nvPr/>
        </p:nvSpPr>
        <p:spPr>
          <a:xfrm>
            <a:off x="1041722" y="6384500"/>
            <a:ext cx="1104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GRANT		APPROACH		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PROGRAMS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		LEVERAGE		Q&amp;A</a:t>
            </a:r>
          </a:p>
        </p:txBody>
      </p:sp>
      <p:pic>
        <p:nvPicPr>
          <p:cNvPr id="6" name="Picture 2" descr="Image result for fdot logo">
            <a:extLst>
              <a:ext uri="{FF2B5EF4-FFF2-40B4-BE49-F238E27FC236}">
                <a16:creationId xmlns:a16="http://schemas.microsoft.com/office/drawing/2014/main" xmlns="" id="{4E518963-1BBB-4FCC-8747-6BAEB9A07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6384500"/>
            <a:ext cx="733637" cy="36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pedestrian">
            <a:extLst>
              <a:ext uri="{FF2B5EF4-FFF2-40B4-BE49-F238E27FC236}">
                <a16:creationId xmlns:a16="http://schemas.microsoft.com/office/drawing/2014/main" xmlns="" id="{5B9AC100-3B92-4AC2-92D1-071F436038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67" r="12786"/>
          <a:stretch/>
        </p:blipFill>
        <p:spPr bwMode="auto">
          <a:xfrm>
            <a:off x="7000875" y="20631"/>
            <a:ext cx="4857750" cy="630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01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2E04F89-C264-409F-B8FB-1AF2D5402337}"/>
              </a:ext>
            </a:extLst>
          </p:cNvPr>
          <p:cNvSpPr/>
          <p:nvPr/>
        </p:nvSpPr>
        <p:spPr>
          <a:xfrm>
            <a:off x="0" y="0"/>
            <a:ext cx="4170745" cy="6320479"/>
          </a:xfrm>
          <a:prstGeom prst="rect">
            <a:avLst/>
          </a:prstGeom>
          <a:solidFill>
            <a:srgbClr val="F0F9F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68" t="29706" r="5413" b="18333"/>
          <a:stretch/>
        </p:blipFill>
        <p:spPr bwMode="auto">
          <a:xfrm>
            <a:off x="4170745" y="0"/>
            <a:ext cx="8021255" cy="63204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0176D88-6925-462D-96B1-FF0BD0C00CC6}"/>
              </a:ext>
            </a:extLst>
          </p:cNvPr>
          <p:cNvSpPr txBox="1"/>
          <p:nvPr/>
        </p:nvSpPr>
        <p:spPr>
          <a:xfrm>
            <a:off x="1041722" y="6384500"/>
            <a:ext cx="1104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GRANT		APPROACH		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PROGRAMS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		LEVERAGE		Q&amp;A</a:t>
            </a:r>
          </a:p>
        </p:txBody>
      </p:sp>
      <p:pic>
        <p:nvPicPr>
          <p:cNvPr id="5" name="Picture 2" descr="Image result for fdot logo">
            <a:extLst>
              <a:ext uri="{FF2B5EF4-FFF2-40B4-BE49-F238E27FC236}">
                <a16:creationId xmlns:a16="http://schemas.microsoft.com/office/drawing/2014/main" xmlns="" id="{D22E0F11-3B65-44BA-857E-C60E0996D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6384500"/>
            <a:ext cx="733637" cy="36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C2633B5-FD19-4826-A89F-6135BEEA446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828" y="309291"/>
            <a:ext cx="3155496" cy="3185519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60401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1E65AE9-C2CF-4262-9EDC-F0A05D7A57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207"/>
          <a:stretch/>
        </p:blipFill>
        <p:spPr>
          <a:xfrm>
            <a:off x="0" y="0"/>
            <a:ext cx="12192000" cy="6384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3B6A25D-1B34-4E0D-BF5B-918B80BB1C0B}"/>
              </a:ext>
            </a:extLst>
          </p:cNvPr>
          <p:cNvSpPr txBox="1"/>
          <p:nvPr/>
        </p:nvSpPr>
        <p:spPr>
          <a:xfrm>
            <a:off x="1041722" y="6384500"/>
            <a:ext cx="1104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GRANT		APPROACH		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PROGRAMS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		LEVERAGE		Q&amp;A</a:t>
            </a:r>
          </a:p>
        </p:txBody>
      </p:sp>
      <p:pic>
        <p:nvPicPr>
          <p:cNvPr id="7" name="Picture 2" descr="Image result for fdot logo">
            <a:extLst>
              <a:ext uri="{FF2B5EF4-FFF2-40B4-BE49-F238E27FC236}">
                <a16:creationId xmlns:a16="http://schemas.microsoft.com/office/drawing/2014/main" xmlns="" id="{FC14A0FA-6C31-477F-9F83-45D1C22BC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6384500"/>
            <a:ext cx="733637" cy="36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9554D57-2186-44EB-917E-E2933997C1F8}"/>
              </a:ext>
            </a:extLst>
          </p:cNvPr>
          <p:cNvSpPr/>
          <p:nvPr/>
        </p:nvSpPr>
        <p:spPr>
          <a:xfrm>
            <a:off x="3312160" y="2407920"/>
            <a:ext cx="1351280" cy="79248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3A5E99B-E068-4B5B-AACA-CB75BF1380DE}"/>
              </a:ext>
            </a:extLst>
          </p:cNvPr>
          <p:cNvSpPr txBox="1"/>
          <p:nvPr/>
        </p:nvSpPr>
        <p:spPr>
          <a:xfrm>
            <a:off x="1859526" y="1992287"/>
            <a:ext cx="186690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</a:rPr>
              <a:t>Pine Hills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0452769-0E58-4E09-9AE2-9E960F6E2CCB}"/>
              </a:ext>
            </a:extLst>
          </p:cNvPr>
          <p:cNvSpPr/>
          <p:nvPr/>
        </p:nvSpPr>
        <p:spPr>
          <a:xfrm>
            <a:off x="6969186" y="1665780"/>
            <a:ext cx="1212481" cy="1237787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410282" y="1265670"/>
            <a:ext cx="186690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</a:rPr>
              <a:t>UCF Area</a:t>
            </a:r>
          </a:p>
        </p:txBody>
      </p:sp>
    </p:spTree>
    <p:extLst>
      <p:ext uri="{BB962C8B-B14F-4D97-AF65-F5344CB8AC3E}">
        <p14:creationId xmlns:p14="http://schemas.microsoft.com/office/powerpoint/2010/main" val="1907410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0" dirty="0"/>
              <a:t>Green</a:t>
            </a:r>
            <a:r>
              <a:rPr lang="en-US" sz="4000" dirty="0"/>
              <a:t>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419" y="1108075"/>
            <a:ext cx="5662082" cy="5035550"/>
          </a:xfrm>
        </p:spPr>
        <p:txBody>
          <a:bodyPr/>
          <a:lstStyle/>
          <a:p>
            <a:r>
              <a:rPr lang="en-US" sz="3200" dirty="0"/>
              <a:t>Multimodal Integrated Corridor Management</a:t>
            </a:r>
          </a:p>
          <a:p>
            <a:r>
              <a:rPr lang="en-US" sz="3200" dirty="0"/>
              <a:t>Real-time traffic signal analytics and control</a:t>
            </a:r>
          </a:p>
          <a:p>
            <a:r>
              <a:rPr lang="en-US" sz="3200" dirty="0"/>
              <a:t>Adaptive Traffic Signal Interface with Track Positive Train Control </a:t>
            </a:r>
          </a:p>
          <a:p>
            <a:r>
              <a:rPr lang="en-US" sz="3200" dirty="0"/>
              <a:t>Conditional Transit Signal Priority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609850" y="4709160"/>
            <a:ext cx="7429500" cy="229320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1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391275" y="4179988"/>
            <a:ext cx="7429500" cy="282237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37867F2-04C0-42DC-92CA-182AB2632805}"/>
              </a:ext>
            </a:extLst>
          </p:cNvPr>
          <p:cNvSpPr txBox="1"/>
          <p:nvPr/>
        </p:nvSpPr>
        <p:spPr>
          <a:xfrm>
            <a:off x="1041722" y="6384500"/>
            <a:ext cx="1104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GRANT		APPROACH		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PROGRAMS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		LEVERAGE		Q&amp;A</a:t>
            </a:r>
          </a:p>
        </p:txBody>
      </p:sp>
      <p:pic>
        <p:nvPicPr>
          <p:cNvPr id="8" name="Picture 2" descr="Image result for fdot logo">
            <a:extLst>
              <a:ext uri="{FF2B5EF4-FFF2-40B4-BE49-F238E27FC236}">
                <a16:creationId xmlns:a16="http://schemas.microsoft.com/office/drawing/2014/main" xmlns="" id="{4E42A27A-B804-4123-952E-D2E690D6B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6384500"/>
            <a:ext cx="733637" cy="36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traffic arterial">
            <a:extLst>
              <a:ext uri="{FF2B5EF4-FFF2-40B4-BE49-F238E27FC236}">
                <a16:creationId xmlns:a16="http://schemas.microsoft.com/office/drawing/2014/main" xmlns="" id="{DDA46E57-5B5B-48B8-8A13-6831FFBFCC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2"/>
          <a:stretch/>
        </p:blipFill>
        <p:spPr bwMode="auto">
          <a:xfrm>
            <a:off x="6235987" y="0"/>
            <a:ext cx="5694075" cy="631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051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0" dirty="0"/>
              <a:t>Scalability and Portability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CD89406E-6787-480D-BFFA-0FEB54889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418" y="1108075"/>
            <a:ext cx="5919257" cy="5035550"/>
          </a:xfrm>
        </p:spPr>
        <p:txBody>
          <a:bodyPr/>
          <a:lstStyle/>
          <a:p>
            <a:r>
              <a:rPr lang="en-US" sz="3200" dirty="0"/>
              <a:t>Manage major corridors throughout the District</a:t>
            </a:r>
          </a:p>
          <a:p>
            <a:r>
              <a:rPr lang="en-US" sz="3200" dirty="0"/>
              <a:t>Inside and outside of </a:t>
            </a:r>
            <a:br>
              <a:rPr lang="en-US" sz="3200" dirty="0"/>
            </a:br>
            <a:r>
              <a:rPr lang="en-US" sz="3200" dirty="0"/>
              <a:t>MetroPlan Orlando</a:t>
            </a:r>
          </a:p>
          <a:p>
            <a:pPr marL="0" indent="0">
              <a:buNone/>
            </a:pPr>
            <a:endParaRPr lang="en-US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D052223-108D-4E80-8BEE-4E5F80B283DB}"/>
              </a:ext>
            </a:extLst>
          </p:cNvPr>
          <p:cNvSpPr txBox="1"/>
          <p:nvPr/>
        </p:nvSpPr>
        <p:spPr>
          <a:xfrm>
            <a:off x="1041722" y="6384500"/>
            <a:ext cx="1104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GRANT		APPROACH		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PROGRAMS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		LEVERAGE		Q&amp;A</a:t>
            </a:r>
          </a:p>
        </p:txBody>
      </p:sp>
      <p:pic>
        <p:nvPicPr>
          <p:cNvPr id="7" name="Picture 2" descr="Image result for fdot logo">
            <a:extLst>
              <a:ext uri="{FF2B5EF4-FFF2-40B4-BE49-F238E27FC236}">
                <a16:creationId xmlns:a16="http://schemas.microsoft.com/office/drawing/2014/main" xmlns="" id="{56709484-7FF2-428B-A96D-5F77947CD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6384500"/>
            <a:ext cx="733637" cy="36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974D08E-2BDC-4C86-A3E9-3B2EB8062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3675" y="0"/>
            <a:ext cx="5219700" cy="63071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9F5C269-FDC1-4472-AB01-D80A26175B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1113" y="5564455"/>
            <a:ext cx="2583404" cy="5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5885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7728AD1-B42D-4BCF-9C89-C5795EE1AA13}"/>
              </a:ext>
            </a:extLst>
          </p:cNvPr>
          <p:cNvSpPr/>
          <p:nvPr/>
        </p:nvSpPr>
        <p:spPr>
          <a:xfrm>
            <a:off x="0" y="1242755"/>
            <a:ext cx="2521199" cy="4776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7A08108-ACB3-461E-A0E2-D70344FD3EF3}"/>
              </a:ext>
            </a:extLst>
          </p:cNvPr>
          <p:cNvSpPr txBox="1"/>
          <p:nvPr/>
        </p:nvSpPr>
        <p:spPr>
          <a:xfrm>
            <a:off x="1041722" y="6384500"/>
            <a:ext cx="1104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GRANT		APPROACH		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PROGRAMS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		LEVERAGE		Q&amp;A</a:t>
            </a:r>
          </a:p>
        </p:txBody>
      </p:sp>
      <p:pic>
        <p:nvPicPr>
          <p:cNvPr id="6" name="Picture 2" descr="Image result for fdot logo">
            <a:extLst>
              <a:ext uri="{FF2B5EF4-FFF2-40B4-BE49-F238E27FC236}">
                <a16:creationId xmlns:a16="http://schemas.microsoft.com/office/drawing/2014/main" xmlns="" id="{2D3E4617-7D16-4D42-A38C-00B285A82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6384500"/>
            <a:ext cx="733637" cy="36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CF0900F-EF05-466D-BA48-2BE0617101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49" t="25485" r="6111" b="6904"/>
          <a:stretch/>
        </p:blipFill>
        <p:spPr>
          <a:xfrm>
            <a:off x="2521199" y="1242755"/>
            <a:ext cx="9670801" cy="47768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94832B1-E496-4CF8-8C2C-49144EB78A4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880" y="1393224"/>
            <a:ext cx="2310552" cy="20799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xmlns="" id="{B94FD2FD-FE05-4724-98A9-6A5E12AE3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0" dirty="0"/>
              <a:t>Latest and Greatest Roadside Technology</a:t>
            </a:r>
          </a:p>
        </p:txBody>
      </p:sp>
    </p:spTree>
    <p:extLst>
      <p:ext uri="{BB962C8B-B14F-4D97-AF65-F5344CB8AC3E}">
        <p14:creationId xmlns:p14="http://schemas.microsoft.com/office/powerpoint/2010/main" val="3229854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0" dirty="0"/>
              <a:t>Smart</a:t>
            </a:r>
            <a:r>
              <a:rPr lang="en-US" sz="4000" dirty="0"/>
              <a:t>Community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419" y="1108075"/>
            <a:ext cx="5014382" cy="5035550"/>
          </a:xfrm>
        </p:spPr>
        <p:txBody>
          <a:bodyPr/>
          <a:lstStyle/>
          <a:p>
            <a:r>
              <a:rPr lang="en-US" sz="3200" dirty="0"/>
              <a:t>Leveraging Aspects of Smart Cities</a:t>
            </a:r>
          </a:p>
          <a:p>
            <a:r>
              <a:rPr lang="en-US" sz="3200" dirty="0"/>
              <a:t>Developing Mobility on Demand (MoD) framework</a:t>
            </a:r>
          </a:p>
          <a:p>
            <a:r>
              <a:rPr lang="en-US" sz="3200" dirty="0"/>
              <a:t>Trying to pave way for Mobility as a Service (MaaS)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DEE6C5B-D360-4799-85FB-F58EDD79B9E3}"/>
              </a:ext>
            </a:extLst>
          </p:cNvPr>
          <p:cNvSpPr txBox="1"/>
          <p:nvPr/>
        </p:nvSpPr>
        <p:spPr>
          <a:xfrm>
            <a:off x="1041722" y="6384500"/>
            <a:ext cx="1104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GRANT		APPROACH		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PROGRAMS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		LEVERAGE		Q&amp;A</a:t>
            </a:r>
          </a:p>
        </p:txBody>
      </p:sp>
      <p:pic>
        <p:nvPicPr>
          <p:cNvPr id="11" name="Picture 2" descr="Image result for fdot logo">
            <a:extLst>
              <a:ext uri="{FF2B5EF4-FFF2-40B4-BE49-F238E27FC236}">
                <a16:creationId xmlns:a16="http://schemas.microsoft.com/office/drawing/2014/main" xmlns="" id="{24A3E0AC-0BD7-4497-9096-555636AC7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6384500"/>
            <a:ext cx="733637" cy="36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smart bus stop">
            <a:extLst>
              <a:ext uri="{FF2B5EF4-FFF2-40B4-BE49-F238E27FC236}">
                <a16:creationId xmlns:a16="http://schemas.microsoft.com/office/drawing/2014/main" xmlns="" id="{23294B20-A42F-4C88-9A20-F9C66D757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531" y="-12853"/>
            <a:ext cx="4223590" cy="632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452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D7C73EE-979D-4DB7-91C8-62445E5A5BAE}"/>
              </a:ext>
            </a:extLst>
          </p:cNvPr>
          <p:cNvSpPr txBox="1"/>
          <p:nvPr/>
        </p:nvSpPr>
        <p:spPr>
          <a:xfrm>
            <a:off x="1041722" y="6384500"/>
            <a:ext cx="1104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GRANT		APPROACH		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PROGRAMS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		LEVERAGE		Q&amp;A</a:t>
            </a:r>
          </a:p>
        </p:txBody>
      </p:sp>
      <p:pic>
        <p:nvPicPr>
          <p:cNvPr id="8" name="Picture 2" descr="Image result for fdot logo">
            <a:extLst>
              <a:ext uri="{FF2B5EF4-FFF2-40B4-BE49-F238E27FC236}">
                <a16:creationId xmlns:a16="http://schemas.microsoft.com/office/drawing/2014/main" xmlns="" id="{66F6D918-5AB3-4C2C-96D2-8FAE3B13D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6384500"/>
            <a:ext cx="733637" cy="36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B3EDA51-E769-4308-9CF3-D03A8D1F3E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307" t="11175" r="13637" b="15219"/>
          <a:stretch/>
        </p:blipFill>
        <p:spPr>
          <a:xfrm>
            <a:off x="2435553" y="0"/>
            <a:ext cx="9756447" cy="63207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3FA0AA5-315E-4F20-8FC4-8C0D8CDB753D}"/>
              </a:ext>
            </a:extLst>
          </p:cNvPr>
          <p:cNvSpPr/>
          <p:nvPr/>
        </p:nvSpPr>
        <p:spPr>
          <a:xfrm>
            <a:off x="0" y="0"/>
            <a:ext cx="2435553" cy="6320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C:\Users\jbarrios\Dropbox (Kittelson)\Projfile\ORL 19716 - FDOT D5 TSMO Support\ATCMTD\graphics\cutsheets\smartcommunity logo.png">
            <a:extLst>
              <a:ext uri="{FF2B5EF4-FFF2-40B4-BE49-F238E27FC236}">
                <a16:creationId xmlns:a16="http://schemas.microsoft.com/office/drawing/2014/main" xmlns="" id="{136DBCB8-38DA-42E0-A257-4CBE5BEC6B43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" t="8366" r="7471" b="7470"/>
          <a:stretch/>
        </p:blipFill>
        <p:spPr bwMode="auto">
          <a:xfrm>
            <a:off x="60802" y="119171"/>
            <a:ext cx="2313948" cy="23192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0CBECF5-056A-4E01-9183-719A41E38DF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45"/>
          <a:stretch/>
        </p:blipFill>
        <p:spPr>
          <a:xfrm>
            <a:off x="300942" y="5114623"/>
            <a:ext cx="6278246" cy="97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201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Latest and Greatest </a:t>
            </a:r>
            <a:br>
              <a:rPr lang="en-US" sz="2800" dirty="0"/>
            </a:br>
            <a:r>
              <a:rPr lang="en-US" sz="2800" dirty="0"/>
              <a:t>Smart Cities Technology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419" y="1108075"/>
            <a:ext cx="4630488" cy="5035550"/>
          </a:xfrm>
        </p:spPr>
        <p:txBody>
          <a:bodyPr/>
          <a:lstStyle/>
          <a:p>
            <a:r>
              <a:rPr lang="en-US" dirty="0"/>
              <a:t>Transit Kiosk</a:t>
            </a:r>
          </a:p>
          <a:p>
            <a:r>
              <a:rPr lang="en-US" dirty="0"/>
              <a:t>Connected Vehicle Technology</a:t>
            </a:r>
          </a:p>
          <a:p>
            <a:pPr lvl="1"/>
            <a:r>
              <a:rPr lang="en-US" sz="2000" dirty="0"/>
              <a:t>Safety and Mobility Applications</a:t>
            </a:r>
          </a:p>
          <a:p>
            <a:r>
              <a:rPr lang="en-US" dirty="0"/>
              <a:t>Autonomous Vehicles</a:t>
            </a:r>
          </a:p>
          <a:p>
            <a:r>
              <a:rPr lang="en-US" dirty="0"/>
              <a:t>Solar Energy</a:t>
            </a:r>
          </a:p>
          <a:p>
            <a:r>
              <a:rPr lang="en-US" dirty="0"/>
              <a:t>Real-Time Multimodal Data</a:t>
            </a:r>
          </a:p>
          <a:p>
            <a:pPr lvl="1"/>
            <a:r>
              <a:rPr lang="en-US" sz="2000" dirty="0"/>
              <a:t>Bus Automated Vehicle Location</a:t>
            </a:r>
          </a:p>
          <a:p>
            <a:pPr lvl="1"/>
            <a:r>
              <a:rPr lang="en-US" sz="2000" dirty="0"/>
              <a:t>Parking Availability</a:t>
            </a:r>
          </a:p>
          <a:p>
            <a:pPr lvl="1"/>
            <a:r>
              <a:rPr lang="en-US" sz="2000" dirty="0"/>
              <a:t>Travel Times</a:t>
            </a:r>
          </a:p>
          <a:p>
            <a:pPr lvl="1"/>
            <a:r>
              <a:rPr lang="en-US" sz="2000" dirty="0"/>
              <a:t>Ride Share Availability</a:t>
            </a:r>
          </a:p>
          <a:p>
            <a:pPr lvl="1"/>
            <a:r>
              <a:rPr lang="en-US" sz="2000" dirty="0"/>
              <a:t>Transit Demand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77F538F-367B-47B7-ABA8-BB7246ACAC98}"/>
              </a:ext>
            </a:extLst>
          </p:cNvPr>
          <p:cNvSpPr txBox="1"/>
          <p:nvPr/>
        </p:nvSpPr>
        <p:spPr>
          <a:xfrm>
            <a:off x="1041722" y="6384500"/>
            <a:ext cx="1104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GRANT		APPROACH		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PROGRAMS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		LEVERAGE		Q&amp;A</a:t>
            </a:r>
          </a:p>
        </p:txBody>
      </p:sp>
      <p:pic>
        <p:nvPicPr>
          <p:cNvPr id="6" name="Picture 2" descr="Image result for fdot logo">
            <a:extLst>
              <a:ext uri="{FF2B5EF4-FFF2-40B4-BE49-F238E27FC236}">
                <a16:creationId xmlns:a16="http://schemas.microsoft.com/office/drawing/2014/main" xmlns="" id="{5ADD77ED-6BD6-4778-B528-596B50AFE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6384500"/>
            <a:ext cx="733637" cy="36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CC984B7-AA95-4C23-9AB6-BC5ADB97C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8997" y="20631"/>
            <a:ext cx="6613003" cy="628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21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2FB4881-31FE-4DA0-A3AD-94FF37F30EB1}"/>
              </a:ext>
            </a:extLst>
          </p:cNvPr>
          <p:cNvSpPr/>
          <p:nvPr/>
        </p:nvSpPr>
        <p:spPr>
          <a:xfrm>
            <a:off x="0" y="1112794"/>
            <a:ext cx="12192000" cy="4906041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2" descr="Image result for fdot logo">
            <a:extLst>
              <a:ext uri="{FF2B5EF4-FFF2-40B4-BE49-F238E27FC236}">
                <a16:creationId xmlns:a16="http://schemas.microsoft.com/office/drawing/2014/main" xmlns="" id="{5E2B0695-A072-4021-A55D-89217DA1D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6384500"/>
            <a:ext cx="733637" cy="36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D05B890-F464-4B29-A886-13A02E92BCE4}"/>
              </a:ext>
            </a:extLst>
          </p:cNvPr>
          <p:cNvSpPr txBox="1"/>
          <p:nvPr/>
        </p:nvSpPr>
        <p:spPr>
          <a:xfrm>
            <a:off x="1041722" y="6384500"/>
            <a:ext cx="1104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GRANT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		APPROACH		PROGRAMS		LEVERAGE		Q&amp;A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1DA83B47-A49A-41BC-A31A-8A953651F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Transportation and Congestion Management</a:t>
            </a:r>
            <a:br>
              <a:rPr lang="en-US" dirty="0"/>
            </a:br>
            <a:r>
              <a:rPr lang="en-US" dirty="0"/>
              <a:t>Technologies Deployment </a:t>
            </a:r>
            <a:r>
              <a:rPr lang="en-US" cap="all" dirty="0"/>
              <a:t>(ATCMTD)</a:t>
            </a:r>
            <a:endParaRPr lang="en-US" dirty="0"/>
          </a:p>
        </p:txBody>
      </p:sp>
      <p:sp>
        <p:nvSpPr>
          <p:cNvPr id="14" name="AutoShape 2" descr="Image result for Mobility on Demand (MOD) Sandbox">
            <a:extLst>
              <a:ext uri="{FF2B5EF4-FFF2-40B4-BE49-F238E27FC236}">
                <a16:creationId xmlns:a16="http://schemas.microsoft.com/office/drawing/2014/main" xmlns="" id="{7A0F88DB-78ED-4F7C-9EEF-2E39FA653A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054" name="Picture 6" descr="Image result for Mobility on Demand (MOD) Sandbox">
            <a:extLst>
              <a:ext uri="{FF2B5EF4-FFF2-40B4-BE49-F238E27FC236}">
                <a16:creationId xmlns:a16="http://schemas.microsoft.com/office/drawing/2014/main" xmlns="" id="{16D00104-5911-421B-BA94-85B4BC693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980" y="1274997"/>
            <a:ext cx="1672542" cy="113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usdot smart city">
            <a:extLst>
              <a:ext uri="{FF2B5EF4-FFF2-40B4-BE49-F238E27FC236}">
                <a16:creationId xmlns:a16="http://schemas.microsoft.com/office/drawing/2014/main" xmlns="" id="{EC7259C0-62CC-40B6-9A98-865CB9A01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80" y="3031190"/>
            <a:ext cx="3889093" cy="105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D438206-B8BD-4D8D-9B8D-DD28400A613A}"/>
              </a:ext>
            </a:extLst>
          </p:cNvPr>
          <p:cNvSpPr txBox="1"/>
          <p:nvPr/>
        </p:nvSpPr>
        <p:spPr>
          <a:xfrm>
            <a:off x="7460848" y="4109514"/>
            <a:ext cx="31861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+mj-lt"/>
              </a:rPr>
              <a:t>ATCMTD</a:t>
            </a:r>
          </a:p>
        </p:txBody>
      </p: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xmlns="" id="{CC3735EB-8A43-43E2-9C73-CF059A9169B3}"/>
              </a:ext>
            </a:extLst>
          </p:cNvPr>
          <p:cNvCxnSpPr>
            <a:cxnSpLocks/>
          </p:cNvCxnSpPr>
          <p:nvPr/>
        </p:nvCxnSpPr>
        <p:spPr>
          <a:xfrm flipV="1">
            <a:off x="4629873" y="2934574"/>
            <a:ext cx="2395387" cy="646826"/>
          </a:xfrm>
          <a:prstGeom prst="bentConnector2">
            <a:avLst/>
          </a:prstGeom>
          <a:ln w="76200">
            <a:solidFill>
              <a:schemeClr val="bg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xmlns="" id="{75AC9C0D-15A7-4473-A702-19E4E9493872}"/>
              </a:ext>
            </a:extLst>
          </p:cNvPr>
          <p:cNvCxnSpPr>
            <a:endCxn id="17" idx="0"/>
          </p:cNvCxnSpPr>
          <p:nvPr/>
        </p:nvCxnSpPr>
        <p:spPr>
          <a:xfrm>
            <a:off x="4629873" y="3581400"/>
            <a:ext cx="4424050" cy="528114"/>
          </a:xfrm>
          <a:prstGeom prst="bentConnector2">
            <a:avLst/>
          </a:prstGeom>
          <a:ln w="76200">
            <a:solidFill>
              <a:schemeClr val="bg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DF4CFC3-E611-4E28-A9C3-748AF22528D1}"/>
              </a:ext>
            </a:extLst>
          </p:cNvPr>
          <p:cNvSpPr txBox="1"/>
          <p:nvPr/>
        </p:nvSpPr>
        <p:spPr>
          <a:xfrm>
            <a:off x="7460848" y="4981767"/>
            <a:ext cx="3368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</a:rPr>
              <a:t>$60M/year from 2016-2020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6E67EE6-1F81-46AE-B726-DC0D0E5B039A}"/>
              </a:ext>
            </a:extLst>
          </p:cNvPr>
          <p:cNvSpPr txBox="1"/>
          <p:nvPr/>
        </p:nvSpPr>
        <p:spPr>
          <a:xfrm>
            <a:off x="6368596" y="2470037"/>
            <a:ext cx="3368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</a:rPr>
              <a:t>$8M in 2016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83371F0-4CC5-4965-A850-184C7706BD95}"/>
              </a:ext>
            </a:extLst>
          </p:cNvPr>
          <p:cNvSpPr txBox="1"/>
          <p:nvPr/>
        </p:nvSpPr>
        <p:spPr>
          <a:xfrm>
            <a:off x="1898249" y="4192472"/>
            <a:ext cx="3368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</a:t>
            </a:r>
            <a:r>
              <a:rPr lang="en-US" sz="2000" dirty="0">
                <a:latin typeface="Calibri" panose="020F0502020204030204" pitchFamily="34" charset="0"/>
              </a:rPr>
              <a:t>40M</a:t>
            </a:r>
            <a:r>
              <a:rPr lang="en-US" dirty="0"/>
              <a:t> </a:t>
            </a:r>
            <a:r>
              <a:rPr lang="en-US" sz="2000" dirty="0">
                <a:latin typeface="Calibri" panose="020F0502020204030204" pitchFamily="34" charset="0"/>
              </a:rPr>
              <a:t>in 2016</a:t>
            </a:r>
          </a:p>
        </p:txBody>
      </p:sp>
    </p:spTree>
    <p:extLst>
      <p:ext uri="{BB962C8B-B14F-4D97-AF65-F5344CB8AC3E}">
        <p14:creationId xmlns:p14="http://schemas.microsoft.com/office/powerpoint/2010/main" val="1739156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0" dirty="0"/>
              <a:t>Sun</a:t>
            </a:r>
            <a:r>
              <a:rPr lang="en-US" sz="4000" dirty="0"/>
              <a:t>Store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418" y="1108075"/>
            <a:ext cx="4985807" cy="5035550"/>
          </a:xfrm>
        </p:spPr>
        <p:txBody>
          <a:bodyPr/>
          <a:lstStyle/>
          <a:p>
            <a:r>
              <a:rPr lang="en-US" sz="3200" dirty="0"/>
              <a:t>Engine the makes everything work</a:t>
            </a:r>
          </a:p>
          <a:p>
            <a:r>
              <a:rPr lang="en-US" sz="3200" dirty="0"/>
              <a:t>Performance Management</a:t>
            </a:r>
          </a:p>
          <a:p>
            <a:r>
              <a:rPr lang="en-US" sz="3200" dirty="0"/>
              <a:t>Keeping everyone on same page</a:t>
            </a:r>
          </a:p>
          <a:p>
            <a:r>
              <a:rPr lang="en-US" sz="3200" dirty="0"/>
              <a:t>Latest and Greatest Technology for Data Management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381250" y="3657304"/>
            <a:ext cx="7429500" cy="282237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636471F-01E6-4E33-A05F-A019F8781B3F}"/>
              </a:ext>
            </a:extLst>
          </p:cNvPr>
          <p:cNvSpPr txBox="1"/>
          <p:nvPr/>
        </p:nvSpPr>
        <p:spPr>
          <a:xfrm>
            <a:off x="1041722" y="6384500"/>
            <a:ext cx="1104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GRANT		APPROACH		PROGRAMS		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LEVERAGE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		Q&amp;A</a:t>
            </a:r>
          </a:p>
        </p:txBody>
      </p:sp>
      <p:pic>
        <p:nvPicPr>
          <p:cNvPr id="7" name="Picture 2" descr="Image result for fdot logo">
            <a:extLst>
              <a:ext uri="{FF2B5EF4-FFF2-40B4-BE49-F238E27FC236}">
                <a16:creationId xmlns:a16="http://schemas.microsoft.com/office/drawing/2014/main" xmlns="" id="{6BAB81F3-7D78-494B-B221-5051E865D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6384500"/>
            <a:ext cx="733637" cy="36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0784C65-98B8-4CFE-ADE8-4FCC8F9BA6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02" t="11947" b="16314"/>
          <a:stretch/>
        </p:blipFill>
        <p:spPr>
          <a:xfrm>
            <a:off x="5638800" y="741680"/>
            <a:ext cx="5636683" cy="5496560"/>
          </a:xfrm>
          <a:prstGeom prst="ellipse">
            <a:avLst/>
          </a:prstGeom>
        </p:spPr>
      </p:pic>
      <p:pic>
        <p:nvPicPr>
          <p:cNvPr id="9" name="Picture 8" descr="Image result for fdot logo">
            <a:extLst>
              <a:ext uri="{FF2B5EF4-FFF2-40B4-BE49-F238E27FC236}">
                <a16:creationId xmlns="" xmlns:a16="http://schemas.microsoft.com/office/drawing/2014/main" xmlns:lc="http://schemas.openxmlformats.org/drawingml/2006/lockedCanvas" id="{66F6D918-5AB3-4C2C-96D2-8FAE3B13D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743" y="5704311"/>
            <a:ext cx="733637" cy="36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97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E3329C2-84FF-488F-8167-34AC6AE9621B}"/>
              </a:ext>
            </a:extLst>
          </p:cNvPr>
          <p:cNvSpPr txBox="1"/>
          <p:nvPr/>
        </p:nvSpPr>
        <p:spPr>
          <a:xfrm>
            <a:off x="1041722" y="6384500"/>
            <a:ext cx="1104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GRANT		APPROACH		PROGRAMS		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LEVERAGE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		Q&amp;A</a:t>
            </a:r>
          </a:p>
        </p:txBody>
      </p:sp>
      <p:pic>
        <p:nvPicPr>
          <p:cNvPr id="5" name="Picture 2" descr="Image result for fdot logo">
            <a:extLst>
              <a:ext uri="{FF2B5EF4-FFF2-40B4-BE49-F238E27FC236}">
                <a16:creationId xmlns:a16="http://schemas.microsoft.com/office/drawing/2014/main" xmlns="" id="{9CD20FE7-0CB7-4C24-B3FA-8EE9F4BBB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6384500"/>
            <a:ext cx="733637" cy="36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E4B6665D-A7C6-4651-B310-4147B4A17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460" y="2891982"/>
            <a:ext cx="4798695" cy="3271837"/>
          </a:xfrm>
          <a:prstGeom prst="rect">
            <a:avLst/>
          </a:prstGeom>
        </p:spPr>
      </p:pic>
      <p:pic>
        <p:nvPicPr>
          <p:cNvPr id="8" name="Picture 7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xmlns="" id="{C780D4CD-30B5-4ADC-B667-F1EF51A096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73" y="1829483"/>
            <a:ext cx="5407223" cy="36759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CFAF96A-7FF2-4160-B565-D1780D41F7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2332" y="409575"/>
            <a:ext cx="5615343" cy="357718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EAD6971E-1E1E-477B-8209-9D4554A56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0631"/>
            <a:ext cx="10974917" cy="857250"/>
          </a:xfrm>
        </p:spPr>
        <p:txBody>
          <a:bodyPr/>
          <a:lstStyle/>
          <a:p>
            <a:r>
              <a:rPr lang="en-US" dirty="0"/>
              <a:t>Planning Dashboards</a:t>
            </a:r>
          </a:p>
        </p:txBody>
      </p:sp>
    </p:spTree>
    <p:extLst>
      <p:ext uri="{BB962C8B-B14F-4D97-AF65-F5344CB8AC3E}">
        <p14:creationId xmlns:p14="http://schemas.microsoft.com/office/powerpoint/2010/main" val="32419666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Synergies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61597"/>
            <a:ext cx="4054862" cy="3263504"/>
          </a:xfrm>
        </p:spPr>
        <p:txBody>
          <a:bodyPr/>
          <a:lstStyle/>
          <a:p>
            <a:r>
              <a:rPr lang="en-US" sz="3600" dirty="0"/>
              <a:t>Central Florida Automated Vehicle Partners</a:t>
            </a:r>
          </a:p>
          <a:p>
            <a:r>
              <a:rPr lang="en-US" sz="3600" dirty="0"/>
              <a:t>Tampa CV Pilot</a:t>
            </a:r>
          </a:p>
          <a:p>
            <a:r>
              <a:rPr lang="en-US" sz="3600" dirty="0"/>
              <a:t>Smart City Council Designation</a:t>
            </a:r>
          </a:p>
          <a:p>
            <a:pPr lvl="1"/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435" y="-4711"/>
            <a:ext cx="7087566" cy="63892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75127C5-E064-40C1-9D9C-42F321F069B8}"/>
              </a:ext>
            </a:extLst>
          </p:cNvPr>
          <p:cNvSpPr txBox="1"/>
          <p:nvPr/>
        </p:nvSpPr>
        <p:spPr>
          <a:xfrm>
            <a:off x="1041722" y="6384500"/>
            <a:ext cx="1104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GRANT		APPROACH		PROGRAMS		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LEVERAGE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		Q&amp;A</a:t>
            </a:r>
          </a:p>
        </p:txBody>
      </p:sp>
      <p:pic>
        <p:nvPicPr>
          <p:cNvPr id="6" name="Picture 2" descr="Image result for fdot logo">
            <a:extLst>
              <a:ext uri="{FF2B5EF4-FFF2-40B4-BE49-F238E27FC236}">
                <a16:creationId xmlns:a16="http://schemas.microsoft.com/office/drawing/2014/main" xmlns="" id="{5A45B003-F728-4CE5-8A7B-F362BAA75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6384500"/>
            <a:ext cx="733637" cy="36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0967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and Answers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Continue to invest in O&amp;M</a:t>
            </a:r>
          </a:p>
          <a:p>
            <a:pPr lvl="1"/>
            <a:r>
              <a:rPr lang="en-US" sz="2800" dirty="0"/>
              <a:t>Improve security by complying with standards</a:t>
            </a:r>
          </a:p>
          <a:p>
            <a:pPr lvl="1"/>
            <a:r>
              <a:rPr lang="en-US" sz="2800" dirty="0"/>
              <a:t>Implementing Standard Configuration of Devices</a:t>
            </a:r>
          </a:p>
          <a:p>
            <a:pPr lvl="1"/>
            <a:r>
              <a:rPr lang="en-US" sz="2800" dirty="0"/>
              <a:t>Continue establishment domain trusts, BGP, and IP scheme</a:t>
            </a:r>
          </a:p>
          <a:p>
            <a:pPr lvl="1"/>
            <a:r>
              <a:rPr lang="en-US" sz="2800" dirty="0"/>
              <a:t>Repairing end devices (detectors, cameras, and sensors)</a:t>
            </a:r>
          </a:p>
          <a:p>
            <a:r>
              <a:rPr lang="en-US" sz="3200" dirty="0"/>
              <a:t>Continue effort to share resources</a:t>
            </a:r>
          </a:p>
          <a:p>
            <a:pPr lvl="1"/>
            <a:r>
              <a:rPr lang="en-US" sz="2800" dirty="0"/>
              <a:t>Software</a:t>
            </a:r>
          </a:p>
          <a:p>
            <a:pPr lvl="1"/>
            <a:r>
              <a:rPr lang="en-US" sz="2800" dirty="0"/>
              <a:t>Data Sharing</a:t>
            </a:r>
          </a:p>
          <a:p>
            <a:pPr lvl="1"/>
            <a:r>
              <a:rPr lang="en-US" sz="2800" dirty="0"/>
              <a:t>Fiber</a:t>
            </a:r>
          </a:p>
          <a:p>
            <a:pPr marL="3429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CA8442D-1EC0-482F-BAD9-7149DAAD9582}"/>
              </a:ext>
            </a:extLst>
          </p:cNvPr>
          <p:cNvSpPr txBox="1"/>
          <p:nvPr/>
        </p:nvSpPr>
        <p:spPr>
          <a:xfrm>
            <a:off x="1041722" y="6384500"/>
            <a:ext cx="1104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GRANT		APPROACH		PROGRAMS		LEVERAGE		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Q&amp;A</a:t>
            </a:r>
          </a:p>
        </p:txBody>
      </p:sp>
      <p:pic>
        <p:nvPicPr>
          <p:cNvPr id="5" name="Picture 2" descr="Image result for fdot logo">
            <a:extLst>
              <a:ext uri="{FF2B5EF4-FFF2-40B4-BE49-F238E27FC236}">
                <a16:creationId xmlns:a16="http://schemas.microsoft.com/office/drawing/2014/main" xmlns="" id="{C23A9892-4A01-4880-B68E-E262BF149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6384500"/>
            <a:ext cx="733637" cy="36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82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11BDE4-3198-4FFD-9DA0-4EC6BAF51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11E5586-148D-47FC-BEA8-98C08FFFD18A}"/>
              </a:ext>
            </a:extLst>
          </p:cNvPr>
          <p:cNvSpPr txBox="1"/>
          <p:nvPr/>
        </p:nvSpPr>
        <p:spPr>
          <a:xfrm>
            <a:off x="1041722" y="6384500"/>
            <a:ext cx="1104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GRANT		APPROACH		PROGRAMS		LEVERAGE		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Q&amp;A</a:t>
            </a:r>
          </a:p>
        </p:txBody>
      </p:sp>
      <p:pic>
        <p:nvPicPr>
          <p:cNvPr id="5" name="Picture 2" descr="Image result for fdot logo">
            <a:extLst>
              <a:ext uri="{FF2B5EF4-FFF2-40B4-BE49-F238E27FC236}">
                <a16:creationId xmlns:a16="http://schemas.microsoft.com/office/drawing/2014/main" xmlns="" id="{9FD46C36-FF35-4B3B-934A-04E7952DA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6384500"/>
            <a:ext cx="733637" cy="36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ATCMTD by the Numbers</a:t>
            </a:r>
          </a:p>
        </p:txBody>
      </p:sp>
      <p:pic>
        <p:nvPicPr>
          <p:cNvPr id="6" name="Picture 2" descr="Image result for fdot logo">
            <a:extLst>
              <a:ext uri="{FF2B5EF4-FFF2-40B4-BE49-F238E27FC236}">
                <a16:creationId xmlns:a16="http://schemas.microsoft.com/office/drawing/2014/main" xmlns="" id="{5E2B0695-A072-4021-A55D-89217DA1D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6384500"/>
            <a:ext cx="733637" cy="36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D05B890-F464-4B29-A886-13A02E92BCE4}"/>
              </a:ext>
            </a:extLst>
          </p:cNvPr>
          <p:cNvSpPr txBox="1"/>
          <p:nvPr/>
        </p:nvSpPr>
        <p:spPr>
          <a:xfrm>
            <a:off x="1041722" y="6384500"/>
            <a:ext cx="1104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GRANT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		APPROACH		PROGRAMS		LEVERAGE		Q&amp;A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97C0A78-C409-492A-B417-9FB47DC1B330}"/>
              </a:ext>
            </a:extLst>
          </p:cNvPr>
          <p:cNvSpPr txBox="1"/>
          <p:nvPr/>
        </p:nvSpPr>
        <p:spPr>
          <a:xfrm>
            <a:off x="916517" y="2210765"/>
            <a:ext cx="469160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chemeClr val="bg1"/>
                </a:solidFill>
                <a:latin typeface="Calibri" panose="020F0502020204030204" pitchFamily="34" charset="0"/>
              </a:rPr>
              <a:t>$60M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540A6C4-E144-485D-85C1-A2081119716C}"/>
              </a:ext>
            </a:extLst>
          </p:cNvPr>
          <p:cNvSpPr txBox="1"/>
          <p:nvPr/>
        </p:nvSpPr>
        <p:spPr>
          <a:xfrm>
            <a:off x="6562846" y="1610600"/>
            <a:ext cx="469160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Calibri" panose="020F0502020204030204" pitchFamily="34" charset="0"/>
              </a:rPr>
              <a:t>5-10 awards of up to </a:t>
            </a:r>
            <a:r>
              <a:rPr lang="en-US" sz="7200" b="1" dirty="0">
                <a:solidFill>
                  <a:schemeClr val="bg1"/>
                </a:solidFill>
                <a:latin typeface="Calibri" panose="020F0502020204030204" pitchFamily="34" charset="0"/>
              </a:rPr>
              <a:t>$12M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xmlns="" id="{E33FD77C-D106-4165-9ED6-102513D25D34}"/>
              </a:ext>
            </a:extLst>
          </p:cNvPr>
          <p:cNvSpPr/>
          <p:nvPr/>
        </p:nvSpPr>
        <p:spPr>
          <a:xfrm>
            <a:off x="5709306" y="2958357"/>
            <a:ext cx="752355" cy="720805"/>
          </a:xfrm>
          <a:prstGeom prst="rightArrow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260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ATCMTD by the Numbers</a:t>
            </a:r>
          </a:p>
        </p:txBody>
      </p:sp>
      <p:pic>
        <p:nvPicPr>
          <p:cNvPr id="6" name="Picture 2" descr="Image result for fdot logo">
            <a:extLst>
              <a:ext uri="{FF2B5EF4-FFF2-40B4-BE49-F238E27FC236}">
                <a16:creationId xmlns:a16="http://schemas.microsoft.com/office/drawing/2014/main" xmlns="" id="{5E2B0695-A072-4021-A55D-89217DA1D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6384500"/>
            <a:ext cx="733637" cy="36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D05B890-F464-4B29-A886-13A02E92BCE4}"/>
              </a:ext>
            </a:extLst>
          </p:cNvPr>
          <p:cNvSpPr txBox="1"/>
          <p:nvPr/>
        </p:nvSpPr>
        <p:spPr>
          <a:xfrm>
            <a:off x="1041722" y="6384500"/>
            <a:ext cx="1104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GRANT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		APPROACH		PROGRAMS		LEVERAGE		Q&amp;A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97C0A78-C409-492A-B417-9FB47DC1B330}"/>
              </a:ext>
            </a:extLst>
          </p:cNvPr>
          <p:cNvSpPr txBox="1"/>
          <p:nvPr/>
        </p:nvSpPr>
        <p:spPr>
          <a:xfrm>
            <a:off x="1990846" y="2152891"/>
            <a:ext cx="989635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chemeClr val="bg1"/>
                </a:solidFill>
                <a:latin typeface="Calibri" panose="020F0502020204030204" pitchFamily="34" charset="0"/>
              </a:rPr>
              <a:t>50% Match</a:t>
            </a:r>
          </a:p>
        </p:txBody>
      </p:sp>
    </p:spTree>
    <p:extLst>
      <p:ext uri="{BB962C8B-B14F-4D97-AF65-F5344CB8AC3E}">
        <p14:creationId xmlns:p14="http://schemas.microsoft.com/office/powerpoint/2010/main" val="3635097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ACF2BDE-3DC1-47F9-AFC7-5AFB287EC91C}"/>
              </a:ext>
            </a:extLst>
          </p:cNvPr>
          <p:cNvSpPr txBox="1"/>
          <p:nvPr/>
        </p:nvSpPr>
        <p:spPr>
          <a:xfrm>
            <a:off x="1041722" y="6384500"/>
            <a:ext cx="1104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GRANT		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APPROACH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		PROGRAMS		LEVERAGE		Q&amp;A</a:t>
            </a:r>
          </a:p>
        </p:txBody>
      </p:sp>
      <p:pic>
        <p:nvPicPr>
          <p:cNvPr id="5" name="Picture 2" descr="Image result for fdot logo">
            <a:extLst>
              <a:ext uri="{FF2B5EF4-FFF2-40B4-BE49-F238E27FC236}">
                <a16:creationId xmlns:a16="http://schemas.microsoft.com/office/drawing/2014/main" xmlns="" id="{BE6BF961-1038-472C-B101-8BFB2FD03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6384500"/>
            <a:ext cx="733637" cy="36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xmlns="" id="{EC4CC04D-7C59-4A51-9877-450AA60E5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</a:t>
            </a:r>
          </a:p>
        </p:txBody>
      </p:sp>
    </p:spTree>
    <p:extLst>
      <p:ext uri="{BB962C8B-B14F-4D97-AF65-F5344CB8AC3E}">
        <p14:creationId xmlns:p14="http://schemas.microsoft.com/office/powerpoint/2010/main" val="3133279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9FCF013-B600-482C-BB09-DDA3E7DC3E31}"/>
              </a:ext>
            </a:extLst>
          </p:cNvPr>
          <p:cNvSpPr/>
          <p:nvPr/>
        </p:nvSpPr>
        <p:spPr>
          <a:xfrm>
            <a:off x="0" y="1112794"/>
            <a:ext cx="12192000" cy="4906041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ACF2BDE-3DC1-47F9-AFC7-5AFB287EC91C}"/>
              </a:ext>
            </a:extLst>
          </p:cNvPr>
          <p:cNvSpPr txBox="1"/>
          <p:nvPr/>
        </p:nvSpPr>
        <p:spPr>
          <a:xfrm>
            <a:off x="1041722" y="6384500"/>
            <a:ext cx="1104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GRANT		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APPROACH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		PROGRAMS		LEVERAGE		Q&amp;A</a:t>
            </a:r>
          </a:p>
        </p:txBody>
      </p:sp>
      <p:pic>
        <p:nvPicPr>
          <p:cNvPr id="5" name="Picture 2" descr="Image result for fdot logo">
            <a:extLst>
              <a:ext uri="{FF2B5EF4-FFF2-40B4-BE49-F238E27FC236}">
                <a16:creationId xmlns:a16="http://schemas.microsoft.com/office/drawing/2014/main" xmlns="" id="{BE6BF961-1038-472C-B101-8BFB2FD03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6384500"/>
            <a:ext cx="733637" cy="36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xmlns="" id="{DB16D17B-3583-448E-BF19-76D7B0D84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Collaborative Effort</a:t>
            </a:r>
          </a:p>
        </p:txBody>
      </p:sp>
      <p:pic>
        <p:nvPicPr>
          <p:cNvPr id="16" name="Picture 15" descr="C:\Users\rcunningham\Downloads\PrimaryMark_TheTab\PrimaryMark_TheTab\Tab-ForDigital\TheTab_KGrgb_300ppi.png">
            <a:extLst>
              <a:ext uri="{FF2B5EF4-FFF2-40B4-BE49-F238E27FC236}">
                <a16:creationId xmlns:a16="http://schemas.microsoft.com/office/drawing/2014/main" xmlns="" id="{841BBF02-7F53-4360-B8B2-BFF0F7FE50C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042" y="3261822"/>
            <a:ext cx="1149988" cy="1553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Image result for metroplan orlando logo">
            <a:extLst>
              <a:ext uri="{FF2B5EF4-FFF2-40B4-BE49-F238E27FC236}">
                <a16:creationId xmlns:a16="http://schemas.microsoft.com/office/drawing/2014/main" xmlns="" id="{8A0DE63C-4E1C-4F17-9E23-8AFEC8DFB03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946" y="3261823"/>
            <a:ext cx="1610991" cy="155187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3E073DE-AB32-49FD-8FD3-FA6BD46529E7}"/>
              </a:ext>
            </a:extLst>
          </p:cNvPr>
          <p:cNvSpPr txBox="1"/>
          <p:nvPr/>
        </p:nvSpPr>
        <p:spPr>
          <a:xfrm>
            <a:off x="7077725" y="2559961"/>
            <a:ext cx="3235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  <a:latin typeface="Calibri" panose="020F0502020204030204" pitchFamily="34" charset="0"/>
              </a:rPr>
              <a:t>In Partnership with: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2C5CA98-9E93-49D4-A4D9-7562957FCF46}"/>
              </a:ext>
            </a:extLst>
          </p:cNvPr>
          <p:cNvSpPr txBox="1"/>
          <p:nvPr/>
        </p:nvSpPr>
        <p:spPr>
          <a:xfrm>
            <a:off x="1685671" y="4290475"/>
            <a:ext cx="3235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2"/>
                </a:solidFill>
                <a:latin typeface="Calibri" panose="020F0502020204030204" pitchFamily="34" charset="0"/>
              </a:rPr>
              <a:t>District Five</a:t>
            </a:r>
          </a:p>
        </p:txBody>
      </p:sp>
      <p:pic>
        <p:nvPicPr>
          <p:cNvPr id="21506" name="Picture 2" descr="Image result for fdot logo">
            <a:extLst>
              <a:ext uri="{FF2B5EF4-FFF2-40B4-BE49-F238E27FC236}">
                <a16:creationId xmlns:a16="http://schemas.microsoft.com/office/drawing/2014/main" xmlns="" id="{9EF03304-BB79-4613-ACD5-201EB2191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22" y="2028571"/>
            <a:ext cx="4516926" cy="225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490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Driven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ACF2BDE-3DC1-47F9-AFC7-5AFB287EC91C}"/>
              </a:ext>
            </a:extLst>
          </p:cNvPr>
          <p:cNvSpPr txBox="1"/>
          <p:nvPr/>
        </p:nvSpPr>
        <p:spPr>
          <a:xfrm>
            <a:off x="1041722" y="6384500"/>
            <a:ext cx="1104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GRANT		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APPROACH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		PROGRAMS		LEVERAGE		Q&amp;A</a:t>
            </a:r>
          </a:p>
        </p:txBody>
      </p:sp>
      <p:pic>
        <p:nvPicPr>
          <p:cNvPr id="5" name="Picture 2" descr="Image result for fdot logo">
            <a:extLst>
              <a:ext uri="{FF2B5EF4-FFF2-40B4-BE49-F238E27FC236}">
                <a16:creationId xmlns:a16="http://schemas.microsoft.com/office/drawing/2014/main" xmlns="" id="{BE6BF961-1038-472C-B101-8BFB2FD03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6384500"/>
            <a:ext cx="733637" cy="36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9950930-0BC1-4C91-B019-29C6C28832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770"/>
          <a:stretch/>
        </p:blipFill>
        <p:spPr>
          <a:xfrm>
            <a:off x="-1916" y="867200"/>
            <a:ext cx="12192000" cy="5517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B99D1E6-4246-4CD0-874F-B9AF5DA710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2179" y="1005206"/>
            <a:ext cx="1630130" cy="2495709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2241FBD-3C45-43D2-99C6-8A09BB286C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6653" y="1724451"/>
            <a:ext cx="3505272" cy="712738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48491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Needs Driven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Proposal highlighted needs of East Orlando</a:t>
            </a:r>
          </a:p>
          <a:p>
            <a:pPr lvl="1"/>
            <a:r>
              <a:rPr lang="en-US" sz="3200" dirty="0"/>
              <a:t>Connecting people through different modes</a:t>
            </a:r>
          </a:p>
          <a:p>
            <a:pPr lvl="1"/>
            <a:r>
              <a:rPr lang="en-US" sz="3200" dirty="0"/>
              <a:t>Improving pedestrian safety</a:t>
            </a:r>
          </a:p>
          <a:p>
            <a:pPr lvl="1"/>
            <a:r>
              <a:rPr lang="en-US" sz="3200" dirty="0"/>
              <a:t>Managing congestion</a:t>
            </a:r>
          </a:p>
          <a:p>
            <a:pPr lvl="1"/>
            <a:r>
              <a:rPr lang="en-US" sz="3200" dirty="0"/>
              <a:t>Ensuring timely transfers</a:t>
            </a:r>
          </a:p>
          <a:p>
            <a:pPr lvl="1"/>
            <a:r>
              <a:rPr lang="en-US" sz="3200" dirty="0"/>
              <a:t>Making smart, sustainable improvements</a:t>
            </a:r>
          </a:p>
          <a:p>
            <a:pPr lvl="1"/>
            <a:r>
              <a:rPr lang="en-US" sz="3200" dirty="0"/>
              <a:t>Understanding risks and benefits of emerging technology</a:t>
            </a:r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ACF2BDE-3DC1-47F9-AFC7-5AFB287EC91C}"/>
              </a:ext>
            </a:extLst>
          </p:cNvPr>
          <p:cNvSpPr txBox="1"/>
          <p:nvPr/>
        </p:nvSpPr>
        <p:spPr>
          <a:xfrm>
            <a:off x="1041722" y="6384500"/>
            <a:ext cx="1104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GRANT		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APPROACH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		PROGRAMS		LEVERAGE		Q&amp;A</a:t>
            </a:r>
          </a:p>
        </p:txBody>
      </p:sp>
      <p:pic>
        <p:nvPicPr>
          <p:cNvPr id="5" name="Picture 2" descr="Image result for fdot logo">
            <a:extLst>
              <a:ext uri="{FF2B5EF4-FFF2-40B4-BE49-F238E27FC236}">
                <a16:creationId xmlns:a16="http://schemas.microsoft.com/office/drawing/2014/main" xmlns="" id="{BE6BF961-1038-472C-B101-8BFB2FD03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6384500"/>
            <a:ext cx="733637" cy="36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32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Driven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5667833"/>
              </p:ext>
            </p:extLst>
          </p:nvPr>
        </p:nvGraphicFramePr>
        <p:xfrm>
          <a:off x="182881" y="1006997"/>
          <a:ext cx="11750618" cy="5127587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38800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101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449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8573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12974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71839">
                <a:tc rowSpan="2">
                  <a:txBody>
                    <a:bodyPr/>
                    <a:lstStyle/>
                    <a:p>
                      <a:pPr marL="0" marR="0" algn="ctr"/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ATCMTD</a:t>
                      </a:r>
                      <a:br>
                        <a:rPr lang="en-US" sz="1800" dirty="0"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 Focus Areas</a:t>
                      </a:r>
                      <a:endParaRPr lang="en-US" sz="1800" b="1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Existing Program</a:t>
                      </a:r>
                      <a:endParaRPr lang="en-US" sz="1800" b="1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/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Proposed Programs</a:t>
                      </a:r>
                      <a:endParaRPr lang="en-US" sz="1800" b="1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08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/>
                      <a:r>
                        <a:rPr lang="en-US" sz="1800" kern="1200" dirty="0">
                          <a:effectLst/>
                          <a:latin typeface="Calibri" panose="020F0502020204030204" pitchFamily="34" charset="0"/>
                        </a:rPr>
                        <a:t>SunStore</a:t>
                      </a:r>
                      <a:endParaRPr lang="en-US" sz="1800" b="1" kern="12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/>
                      <a:r>
                        <a:rPr lang="en-US" sz="2000" kern="1200" dirty="0">
                          <a:effectLst/>
                          <a:latin typeface="Calibri" panose="020F0502020204030204" pitchFamily="34" charset="0"/>
                        </a:rPr>
                        <a:t>Ped</a:t>
                      </a:r>
                      <a:r>
                        <a:rPr lang="en-US" sz="2000" b="1" kern="1200" dirty="0">
                          <a:effectLst/>
                          <a:latin typeface="Calibri" panose="020F0502020204030204" pitchFamily="34" charset="0"/>
                        </a:rPr>
                        <a:t>Safe</a:t>
                      </a:r>
                      <a:endParaRPr lang="en-US" sz="2000" b="1" kern="12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/>
                      <a:r>
                        <a:rPr lang="en-US" sz="2000" kern="1200" dirty="0">
                          <a:effectLst/>
                          <a:latin typeface="Calibri" panose="020F0502020204030204" pitchFamily="34" charset="0"/>
                        </a:rPr>
                        <a:t>Green</a:t>
                      </a:r>
                      <a:r>
                        <a:rPr lang="en-US" sz="2000" b="1" kern="1200" dirty="0">
                          <a:effectLst/>
                          <a:latin typeface="Calibri" panose="020F0502020204030204" pitchFamily="34" charset="0"/>
                        </a:rPr>
                        <a:t>Way</a:t>
                      </a:r>
                      <a:endParaRPr lang="en-US" sz="2000" b="1" kern="12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/>
                      <a:r>
                        <a:rPr lang="en-US" sz="2000" kern="1200" dirty="0">
                          <a:effectLst/>
                          <a:latin typeface="Calibri" panose="020F0502020204030204" pitchFamily="34" charset="0"/>
                        </a:rPr>
                        <a:t>Smart</a:t>
                      </a:r>
                      <a:r>
                        <a:rPr lang="en-US" sz="2000" b="1" kern="1200" dirty="0">
                          <a:effectLst/>
                          <a:latin typeface="Calibri" panose="020F0502020204030204" pitchFamily="34" charset="0"/>
                        </a:rPr>
                        <a:t>Community</a:t>
                      </a:r>
                      <a:endParaRPr lang="en-US" sz="2000" b="1" kern="12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87488"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Multimodal Integrated Corridor Management (ICM)</a:t>
                      </a:r>
                      <a:endParaRPr lang="en-US" sz="1800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endParaRPr lang="en-US" sz="1800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endParaRPr lang="en-US" sz="1800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endParaRPr lang="en-US" sz="1800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endParaRPr lang="en-US" sz="16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87488"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CV Tech at Intersections and Ped Crossings</a:t>
                      </a:r>
                      <a:endParaRPr lang="en-US" sz="1800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endParaRPr lang="en-US" sz="1800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endParaRPr lang="en-US" sz="1800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endParaRPr lang="en-US" sz="1800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endParaRPr lang="en-US" sz="16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87488"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Freight Community System</a:t>
                      </a:r>
                      <a:endParaRPr lang="en-US" sz="1800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endParaRPr lang="en-US" sz="1800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endParaRPr lang="en-US" sz="1800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endParaRPr lang="en-US" sz="1800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87488"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Tech to Support Connected Communities</a:t>
                      </a:r>
                      <a:endParaRPr lang="en-US" sz="1800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endParaRPr lang="en-US" sz="1800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endParaRPr lang="en-US" sz="1800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endParaRPr lang="en-US" sz="16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endParaRPr lang="en-US" sz="1800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87488"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Infrastructure Assessment</a:t>
                      </a:r>
                      <a:endParaRPr lang="en-US" sz="1800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endParaRPr lang="en-US" sz="1800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endParaRPr lang="en-US" sz="16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endParaRPr lang="en-US" sz="1800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87488"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Rural Technology Deployments</a:t>
                      </a:r>
                      <a:endParaRPr lang="en-US" sz="1800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endParaRPr lang="en-US" sz="1800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endParaRPr lang="en-US" sz="16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endParaRPr lang="en-US" sz="1800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1043" name="Picture 201" descr="Checkmark-Green Squ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387" y="2141121"/>
            <a:ext cx="436835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Image result for fdot logo">
            <a:extLst>
              <a:ext uri="{FF2B5EF4-FFF2-40B4-BE49-F238E27FC236}">
                <a16:creationId xmlns:a16="http://schemas.microsoft.com/office/drawing/2014/main" xmlns="" id="{14E25EDB-0FA7-4EE0-A7B3-5F712F089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6384500"/>
            <a:ext cx="733637" cy="36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4CE1C3A-A75A-421D-AE1C-830F1298C893}"/>
              </a:ext>
            </a:extLst>
          </p:cNvPr>
          <p:cNvSpPr txBox="1"/>
          <p:nvPr/>
        </p:nvSpPr>
        <p:spPr>
          <a:xfrm>
            <a:off x="1041722" y="6384500"/>
            <a:ext cx="1104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GRANT		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APPROACH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		PROGRAMS		LEVERAGE		Q&amp;A</a:t>
            </a:r>
          </a:p>
        </p:txBody>
      </p:sp>
      <p:pic>
        <p:nvPicPr>
          <p:cNvPr id="23" name="Picture 201" descr="Checkmark-Green Square">
            <a:extLst>
              <a:ext uri="{FF2B5EF4-FFF2-40B4-BE49-F238E27FC236}">
                <a16:creationId xmlns:a16="http://schemas.microsoft.com/office/drawing/2014/main" xmlns="" id="{F4F052B9-A06F-4130-9649-370DAB6CE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386" y="2858752"/>
            <a:ext cx="436835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01" descr="Checkmark-Green Square">
            <a:extLst>
              <a:ext uri="{FF2B5EF4-FFF2-40B4-BE49-F238E27FC236}">
                <a16:creationId xmlns:a16="http://schemas.microsoft.com/office/drawing/2014/main" xmlns="" id="{B38D50C5-5D86-4D55-AF3F-4EC019134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386" y="3566375"/>
            <a:ext cx="436835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01" descr="Checkmark-Green Square">
            <a:extLst>
              <a:ext uri="{FF2B5EF4-FFF2-40B4-BE49-F238E27FC236}">
                <a16:creationId xmlns:a16="http://schemas.microsoft.com/office/drawing/2014/main" xmlns="" id="{BF26D7EE-5301-4FCC-87E4-63ABAC33C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386" y="4221692"/>
            <a:ext cx="436835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01" descr="Checkmark-Green Square">
            <a:extLst>
              <a:ext uri="{FF2B5EF4-FFF2-40B4-BE49-F238E27FC236}">
                <a16:creationId xmlns:a16="http://schemas.microsoft.com/office/drawing/2014/main" xmlns="" id="{8F146E08-7F82-4AE3-97B1-5DD97BD3C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386" y="4892871"/>
            <a:ext cx="436835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01" descr="Checkmark-Green Square">
            <a:extLst>
              <a:ext uri="{FF2B5EF4-FFF2-40B4-BE49-F238E27FC236}">
                <a16:creationId xmlns:a16="http://schemas.microsoft.com/office/drawing/2014/main" xmlns="" id="{664A4702-F617-4BCD-8098-DD9C22328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386" y="5564050"/>
            <a:ext cx="436835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01" descr="Checkmark-Green Square">
            <a:extLst>
              <a:ext uri="{FF2B5EF4-FFF2-40B4-BE49-F238E27FC236}">
                <a16:creationId xmlns:a16="http://schemas.microsoft.com/office/drawing/2014/main" xmlns="" id="{B1AE5694-2115-4C87-8614-4EDEDEF4D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106" y="2141121"/>
            <a:ext cx="436835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01" descr="Checkmark-Green Square">
            <a:extLst>
              <a:ext uri="{FF2B5EF4-FFF2-40B4-BE49-F238E27FC236}">
                <a16:creationId xmlns:a16="http://schemas.microsoft.com/office/drawing/2014/main" xmlns="" id="{8F90785E-2EF6-43DC-B806-E38942A6B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105" y="4221692"/>
            <a:ext cx="436835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01" descr="Checkmark-Green Square">
            <a:extLst>
              <a:ext uri="{FF2B5EF4-FFF2-40B4-BE49-F238E27FC236}">
                <a16:creationId xmlns:a16="http://schemas.microsoft.com/office/drawing/2014/main" xmlns="" id="{3AB4C0D0-1CEA-4800-9A42-163CA2CAC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104" y="2858752"/>
            <a:ext cx="436835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01" descr="Checkmark-Green Square">
            <a:extLst>
              <a:ext uri="{FF2B5EF4-FFF2-40B4-BE49-F238E27FC236}">
                <a16:creationId xmlns:a16="http://schemas.microsoft.com/office/drawing/2014/main" xmlns="" id="{BBF8ECBF-4F9D-4A01-B116-D323526EF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723" y="2157957"/>
            <a:ext cx="396198" cy="32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01" descr="Checkmark-Green Square">
            <a:extLst>
              <a:ext uri="{FF2B5EF4-FFF2-40B4-BE49-F238E27FC236}">
                <a16:creationId xmlns:a16="http://schemas.microsoft.com/office/drawing/2014/main" xmlns="" id="{4498B9DA-BDA1-4507-807A-4755CF35E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722" y="2875588"/>
            <a:ext cx="396198" cy="32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01" descr="Checkmark-Green Square">
            <a:extLst>
              <a:ext uri="{FF2B5EF4-FFF2-40B4-BE49-F238E27FC236}">
                <a16:creationId xmlns:a16="http://schemas.microsoft.com/office/drawing/2014/main" xmlns="" id="{0B6A7E96-E84C-470D-B054-2D38A8221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722" y="3583211"/>
            <a:ext cx="396198" cy="32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01" descr="Checkmark-Green Square">
            <a:extLst>
              <a:ext uri="{FF2B5EF4-FFF2-40B4-BE49-F238E27FC236}">
                <a16:creationId xmlns:a16="http://schemas.microsoft.com/office/drawing/2014/main" xmlns="" id="{03395950-A863-476D-8F6A-2D152F016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6542" y="4230409"/>
            <a:ext cx="396198" cy="32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01" descr="Checkmark-Green Square">
            <a:extLst>
              <a:ext uri="{FF2B5EF4-FFF2-40B4-BE49-F238E27FC236}">
                <a16:creationId xmlns:a16="http://schemas.microsoft.com/office/drawing/2014/main" xmlns="" id="{D51E7657-5B10-4600-8B66-F62F4F028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6541" y="4948040"/>
            <a:ext cx="396198" cy="32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01" descr="Checkmark-Green Square">
            <a:extLst>
              <a:ext uri="{FF2B5EF4-FFF2-40B4-BE49-F238E27FC236}">
                <a16:creationId xmlns:a16="http://schemas.microsoft.com/office/drawing/2014/main" xmlns="" id="{560F2366-717E-4C58-B3A0-497FBA389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6541" y="5655663"/>
            <a:ext cx="396198" cy="32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01" descr="Checkmark-Green Square">
            <a:extLst>
              <a:ext uri="{FF2B5EF4-FFF2-40B4-BE49-F238E27FC236}">
                <a16:creationId xmlns:a16="http://schemas.microsoft.com/office/drawing/2014/main" xmlns="" id="{C9034CB3-525B-4599-811D-CE6727C5B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6541" y="3543316"/>
            <a:ext cx="396198" cy="32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237334"/>
      </p:ext>
    </p:extLst>
  </p:cSld>
  <p:clrMapOvr>
    <a:masterClrMapping/>
  </p:clrMapOvr>
</p:sld>
</file>

<file path=ppt/theme/theme1.xml><?xml version="1.0" encoding="utf-8"?>
<a:theme xmlns:a="http://schemas.openxmlformats.org/drawingml/2006/main" name="KAI 2009 Redesign Dark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FDOT_Gun Metal</Template>
  <TotalTime>198</TotalTime>
  <Words>564</Words>
  <Application>Microsoft Office PowerPoint</Application>
  <PresentationFormat>Custom</PresentationFormat>
  <Paragraphs>153</Paragraphs>
  <Slides>24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KAI 2009 Redesign Dark</vt:lpstr>
      <vt:lpstr>Connecting the East Orlando Communities</vt:lpstr>
      <vt:lpstr>Advanced Transportation and Congestion Management Technologies Deployment (ATCMTD)</vt:lpstr>
      <vt:lpstr>ATCMTD by the Numbers</vt:lpstr>
      <vt:lpstr>ATCMTD by the Numbers</vt:lpstr>
      <vt:lpstr>Approach</vt:lpstr>
      <vt:lpstr>Collaborative Effort</vt:lpstr>
      <vt:lpstr>Community Driven</vt:lpstr>
      <vt:lpstr>Needs Driven</vt:lpstr>
      <vt:lpstr>Integration Driven</vt:lpstr>
      <vt:lpstr>Programs</vt:lpstr>
      <vt:lpstr>PedSafe</vt:lpstr>
      <vt:lpstr>PowerPoint Presentation</vt:lpstr>
      <vt:lpstr>PowerPoint Presentation</vt:lpstr>
      <vt:lpstr>GreenWay</vt:lpstr>
      <vt:lpstr>Scalability and Portability</vt:lpstr>
      <vt:lpstr>Latest and Greatest Roadside Technology</vt:lpstr>
      <vt:lpstr>SmartCommunity</vt:lpstr>
      <vt:lpstr>PowerPoint Presentation</vt:lpstr>
      <vt:lpstr>Latest and Greatest  Smart Cities Technology</vt:lpstr>
      <vt:lpstr>SunStore</vt:lpstr>
      <vt:lpstr>Planning Dashboards</vt:lpstr>
      <vt:lpstr>Synergies</vt:lpstr>
      <vt:lpstr>Questions and Answers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ATCMTD Proposal</dc:title>
  <dc:creator>Jeremy Dilmore;Jorge Barrios;Ryan Cunningham</dc:creator>
  <cp:lastModifiedBy>Ryan Cunningham</cp:lastModifiedBy>
  <cp:revision>25</cp:revision>
  <dcterms:created xsi:type="dcterms:W3CDTF">2017-06-20T16:44:54Z</dcterms:created>
  <dcterms:modified xsi:type="dcterms:W3CDTF">2017-06-20T21:08:03Z</dcterms:modified>
</cp:coreProperties>
</file>