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316" r:id="rId2"/>
    <p:sldId id="317" r:id="rId3"/>
    <p:sldId id="335" r:id="rId4"/>
    <p:sldId id="329" r:id="rId5"/>
    <p:sldId id="331" r:id="rId6"/>
    <p:sldId id="333" r:id="rId7"/>
    <p:sldId id="332" r:id="rId8"/>
    <p:sldId id="338" r:id="rId9"/>
    <p:sldId id="340" r:id="rId10"/>
    <p:sldId id="342" r:id="rId11"/>
    <p:sldId id="337" r:id="rId12"/>
    <p:sldId id="271" r:id="rId13"/>
    <p:sldId id="344" r:id="rId14"/>
    <p:sldId id="343" r:id="rId15"/>
    <p:sldId id="341" r:id="rId16"/>
    <p:sldId id="345" r:id="rId17"/>
    <p:sldId id="346" r:id="rId18"/>
    <p:sldId id="312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5pPr>
    <a:lvl6pPr marL="22860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6pPr>
    <a:lvl7pPr marL="27432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7pPr>
    <a:lvl8pPr marL="32004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8pPr>
    <a:lvl9pPr marL="36576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tual Presentation" id="{BC109BBB-A4E8-40A4-82CC-DC2E6A021868}">
          <p14:sldIdLst>
            <p14:sldId id="316"/>
            <p14:sldId id="317"/>
            <p14:sldId id="335"/>
            <p14:sldId id="329"/>
            <p14:sldId id="331"/>
            <p14:sldId id="333"/>
            <p14:sldId id="332"/>
            <p14:sldId id="338"/>
            <p14:sldId id="340"/>
            <p14:sldId id="342"/>
            <p14:sldId id="337"/>
            <p14:sldId id="271"/>
            <p14:sldId id="344"/>
            <p14:sldId id="343"/>
            <p14:sldId id="341"/>
            <p14:sldId id="345"/>
            <p14:sldId id="346"/>
            <p14:sldId id="312"/>
          </p14:sldIdLst>
        </p14:section>
        <p14:section name="UCF Role" id="{6280F1D8-8A44-453B-AF3F-4E2B8BC9870B}">
          <p14:sldIdLst/>
        </p14:section>
        <p14:section name="Background" id="{4BCCCEBC-3794-4B3C-8934-1496F1D98714}">
          <p14:sldIdLst/>
        </p14:section>
        <p14:section name="Grant" id="{0FEFC430-3238-4209-B035-96C0AB07BC8F}">
          <p14:sldIdLst/>
        </p14:section>
        <p14:section name="Approach" id="{7F4AD83A-17D4-464B-9C12-AEB4B4B243B3}">
          <p14:sldIdLst/>
        </p14:section>
        <p14:section name="Programs" id="{1912E4BB-C7A7-493C-8485-56770C241861}">
          <p14:sldIdLst/>
        </p14:section>
        <p14:section name="Benefits" id="{BD280363-B2D4-4DA7-B32D-F3A4AFD0DEA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9FD"/>
    <a:srgbClr val="FEC357"/>
    <a:srgbClr val="F1AA48"/>
    <a:srgbClr val="C0C0C0"/>
    <a:srgbClr val="DDDDDD"/>
    <a:srgbClr val="69B0FF"/>
    <a:srgbClr val="292929"/>
    <a:srgbClr val="1C1C1C"/>
    <a:srgbClr val="3333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2" autoAdjust="0"/>
    <p:restoredTop sz="95262" autoAdjust="0"/>
  </p:normalViewPr>
  <p:slideViewPr>
    <p:cSldViewPr snapToGrid="0">
      <p:cViewPr varScale="1">
        <p:scale>
          <a:sx n="114" d="100"/>
          <a:sy n="114" d="100"/>
        </p:scale>
        <p:origin x="14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61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97F7669-50F2-7442-8FCD-E3814833508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93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A75E1-DB07-4F72-BE38-A32CEDF2A46E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7512C-899B-4697-9FF4-69C4D77F0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>
                <a:latin typeface="+mn-lt"/>
              </a:rPr>
              <a:t>This project is divided in two portions: </a:t>
            </a:r>
            <a:r>
              <a:rPr lang="en-US" dirty="0" err="1">
                <a:latin typeface="+mn-lt"/>
              </a:rPr>
              <a:t>PedSafe</a:t>
            </a:r>
            <a:r>
              <a:rPr lang="en-US" dirty="0">
                <a:latin typeface="+mn-lt"/>
              </a:rPr>
              <a:t> and Greenway </a:t>
            </a:r>
          </a:p>
          <a:p>
            <a:pPr lvl="2"/>
            <a:r>
              <a:rPr lang="en-US" dirty="0">
                <a:latin typeface="+mn-lt"/>
              </a:rPr>
              <a:t>UCF area include the </a:t>
            </a:r>
            <a:r>
              <a:rPr lang="en-US" dirty="0" err="1">
                <a:latin typeface="+mn-lt"/>
              </a:rPr>
              <a:t>Pedsafe</a:t>
            </a:r>
            <a:r>
              <a:rPr lang="en-US" dirty="0">
                <a:latin typeface="+mn-lt"/>
              </a:rPr>
              <a:t> portion</a:t>
            </a:r>
          </a:p>
          <a:p>
            <a:pPr lvl="2"/>
            <a:r>
              <a:rPr lang="en-US" dirty="0" err="1">
                <a:latin typeface="+mn-lt"/>
              </a:rPr>
              <a:t>Pedsafe</a:t>
            </a:r>
            <a:endParaRPr lang="en-US" dirty="0">
              <a:latin typeface="+mn-lt"/>
            </a:endParaRP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Purpose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Location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Technology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Transit Verification System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CCTV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Transit Kiosk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Parking Availability System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CCTV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Flat Lot Parking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AV Shuttle</a:t>
            </a:r>
          </a:p>
          <a:p>
            <a:pPr lvl="3"/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Routes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8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6517" y="1227138"/>
            <a:ext cx="10361083" cy="147478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70000"/>
              </a:lnSpc>
              <a:defRPr sz="6000" b="1" i="0">
                <a:latin typeface="Calibri" pitchFamily="34" charset="0"/>
                <a:cs typeface="Helvetic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6517" y="2738438"/>
            <a:ext cx="8532283" cy="1751012"/>
          </a:xfrm>
        </p:spPr>
        <p:txBody>
          <a:bodyPr/>
          <a:lstStyle>
            <a:lvl1pPr marL="0" indent="0">
              <a:buFont typeface="Verdana" charset="0"/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9451B16-3654-7141-87AD-45B7C1256AB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310312"/>
            <a:ext cx="12192000" cy="547688"/>
          </a:xfrm>
          <a:prstGeom prst="rect">
            <a:avLst/>
          </a:prstGeom>
          <a:gradFill rotWithShape="1">
            <a:gsLst>
              <a:gs pos="0">
                <a:srgbClr val="1C1C1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C61D-9B93-3942-A140-57019195D48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2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7301" y="131763"/>
            <a:ext cx="2755900" cy="6011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31763"/>
            <a:ext cx="8064500" cy="60118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8F581-A5C7-8747-865F-4D0E76806A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3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11488007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11472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769419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solidFill>
                  <a:schemeClr val="bg1">
                    <a:lumMod val="8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0A224-8E26-2B47-A7C2-395A461B00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4418" y="1108075"/>
            <a:ext cx="1100878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877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B12DF-60E5-7444-B359-9FDF33DA75F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3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59617-243E-2D47-A8E9-605F6C56CDB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4418" y="1108075"/>
            <a:ext cx="5201329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59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6170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E77B0-570B-0342-B730-C1F34FA3960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761F5-4A69-D743-8ED6-07CBF8A9137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A00BB-71F7-7042-9277-7E0EF475EB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1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28E20-128C-C94D-B846-985F4390A9D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6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6476E-1A75-9244-B6AD-98EF6A8DC17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08075"/>
            <a:ext cx="1100878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4770"/>
            <a:ext cx="2846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4770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4770"/>
            <a:ext cx="2846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F2181060-9E1A-C64C-B321-AD2ABF2F1CB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1"/>
            <a:ext cx="121920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rgbClr val="29292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315082"/>
            <a:ext cx="12192000" cy="547688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0631"/>
            <a:ext cx="10974917" cy="8572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 i="0">
          <a:solidFill>
            <a:schemeClr val="bg1"/>
          </a:solidFill>
          <a:latin typeface="Calibri" pitchFamily="34" charset="0"/>
          <a:ea typeface="+mj-ea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15000"/>
        </a:spcBef>
        <a:spcAft>
          <a:spcPct val="0"/>
        </a:spcAft>
        <a:buClr>
          <a:schemeClr val="bg2"/>
        </a:buClr>
        <a:buSzPct val="100000"/>
        <a:buFontTx/>
        <a:buBlip>
          <a:blip r:embed="rId15"/>
        </a:buBlip>
        <a:defRPr sz="2000">
          <a:solidFill>
            <a:schemeClr val="bg1"/>
          </a:solidFill>
          <a:latin typeface="Calibri" pitchFamily="34" charset="0"/>
          <a:ea typeface="+mn-ea"/>
          <a:cs typeface="Helvetic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EC357"/>
        </a:buClr>
        <a:buFont typeface="Wingdings" charset="2"/>
        <a:buChar char="§"/>
        <a:defRPr sz="1800" i="0">
          <a:solidFill>
            <a:schemeClr val="bg1"/>
          </a:solidFill>
          <a:latin typeface="Calibri" pitchFamily="34" charset="0"/>
          <a:ea typeface="+mn-ea"/>
          <a:cs typeface="Helvetica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chemeClr val="bg1">
              <a:lumMod val="95000"/>
            </a:schemeClr>
          </a:solidFill>
          <a:latin typeface="Calibri" pitchFamily="34" charset="0"/>
          <a:ea typeface="+mn-ea"/>
          <a:cs typeface="Helvetica"/>
        </a:defRPr>
      </a:lvl3pPr>
      <a:lvl4pPr marL="159861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58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30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02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74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46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openxmlformats.org/officeDocument/2006/relationships/image" Target="../media/image8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965" y="1181947"/>
            <a:ext cx="11867322" cy="3211149"/>
          </a:xfrm>
        </p:spPr>
        <p:txBody>
          <a:bodyPr/>
          <a:lstStyle/>
          <a:p>
            <a:pPr algn="ctr"/>
            <a:r>
              <a:rPr lang="en-US" dirty="0"/>
              <a:t>FDOT’s Connected </a:t>
            </a:r>
            <a:br>
              <a:rPr lang="en-US" dirty="0"/>
            </a:br>
            <a:r>
              <a:rPr lang="en-US" dirty="0"/>
              <a:t>Vehicle Evaluation</a:t>
            </a:r>
          </a:p>
        </p:txBody>
      </p:sp>
      <p:pic>
        <p:nvPicPr>
          <p:cNvPr id="3" name="Picture 2" descr="Image result for fdot logo">
            <a:extLst>
              <a:ext uri="{FF2B5EF4-FFF2-40B4-BE49-F238E27FC236}">
                <a16:creationId xmlns:a16="http://schemas.microsoft.com/office/drawing/2014/main" id="{D45FB3C4-1237-4D28-A8E7-819FB235C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8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3262-6FAC-4792-A532-404303D7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Pilot  at SR 434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512E2-2E8E-492D-8266-67CF448E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7881"/>
            <a:ext cx="11008783" cy="5494856"/>
          </a:xfrm>
        </p:spPr>
        <p:txBody>
          <a:bodyPr/>
          <a:lstStyle/>
          <a:p>
            <a:r>
              <a:rPr lang="en-US" dirty="0"/>
              <a:t>CV Pilot</a:t>
            </a:r>
          </a:p>
          <a:p>
            <a:pPr lvl="1"/>
            <a:r>
              <a:rPr lang="en-US" dirty="0"/>
              <a:t>SR 434 North of UCF </a:t>
            </a:r>
          </a:p>
          <a:p>
            <a:pPr lvl="1"/>
            <a:r>
              <a:rPr lang="en-US" dirty="0"/>
              <a:t>First phase</a:t>
            </a:r>
          </a:p>
          <a:p>
            <a:pPr marL="457200" lvl="1" indent="0">
              <a:buNone/>
            </a:pPr>
            <a:r>
              <a:rPr lang="en-US" dirty="0"/>
              <a:t>	 of UCF deployment</a:t>
            </a:r>
          </a:p>
          <a:p>
            <a:pPr marL="457200" lvl="1" indent="0">
              <a:buNone/>
            </a:pPr>
            <a:r>
              <a:rPr lang="en-US" dirty="0"/>
              <a:t>	Student Housing along </a:t>
            </a:r>
          </a:p>
          <a:p>
            <a:pPr lvl="1"/>
            <a:r>
              <a:rPr lang="en-US" dirty="0"/>
              <a:t>Technology</a:t>
            </a:r>
          </a:p>
          <a:p>
            <a:pPr marL="914400" lvl="2" indent="0">
              <a:buNone/>
            </a:pPr>
            <a:r>
              <a:rPr lang="en-US" dirty="0"/>
              <a:t>CV</a:t>
            </a:r>
          </a:p>
          <a:p>
            <a:pPr marL="914400" lvl="2" indent="0">
              <a:buNone/>
            </a:pPr>
            <a:r>
              <a:rPr lang="en-US" dirty="0"/>
              <a:t>   Applications:</a:t>
            </a:r>
          </a:p>
          <a:p>
            <a:pPr marL="914400" lvl="2" indent="0">
              <a:buNone/>
            </a:pPr>
            <a:r>
              <a:rPr lang="en-US" dirty="0"/>
              <a:t>   Spat</a:t>
            </a:r>
          </a:p>
          <a:p>
            <a:pPr marL="914400" lvl="2" indent="0">
              <a:buNone/>
            </a:pPr>
            <a:r>
              <a:rPr lang="en-US" dirty="0"/>
              <a:t>   TSP</a:t>
            </a:r>
          </a:p>
          <a:p>
            <a:pPr marL="914400" lvl="2" indent="0">
              <a:buNone/>
            </a:pPr>
            <a:r>
              <a:rPr lang="en-US" dirty="0"/>
              <a:t>   EVP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DDCE5-330F-481F-BD9A-9CBDA10A1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30" y="877881"/>
            <a:ext cx="7720753" cy="5415067"/>
          </a:xfrm>
          <a:prstGeom prst="rect">
            <a:avLst/>
          </a:prstGeom>
        </p:spPr>
      </p:pic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id="{18BA02C6-704D-4F02-93C9-B5F9BA7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2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3262-6FAC-4792-A532-404303D7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PedSafe</a:t>
            </a:r>
            <a:r>
              <a:rPr lang="en-US" dirty="0"/>
              <a:t>/</a:t>
            </a:r>
            <a:r>
              <a:rPr lang="en-US" dirty="0" err="1"/>
              <a:t>GreenWay</a:t>
            </a:r>
            <a:r>
              <a:rPr lang="en-US" dirty="0"/>
              <a:t>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512E2-2E8E-492D-8266-67CF448E1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946439"/>
            <a:ext cx="5386917" cy="4558434"/>
          </a:xfrm>
        </p:spPr>
        <p:txBody>
          <a:bodyPr/>
          <a:lstStyle/>
          <a:p>
            <a:r>
              <a:rPr lang="en-US" dirty="0" err="1"/>
              <a:t>PedSafe</a:t>
            </a:r>
            <a:r>
              <a:rPr lang="en-US" dirty="0"/>
              <a:t>/</a:t>
            </a:r>
            <a:r>
              <a:rPr lang="en-US" dirty="0" err="1"/>
              <a:t>GreenWay</a:t>
            </a:r>
            <a:endParaRPr lang="en-US" dirty="0"/>
          </a:p>
          <a:p>
            <a:pPr lvl="1"/>
            <a:r>
              <a:rPr lang="en-US" dirty="0"/>
              <a:t>UCF</a:t>
            </a:r>
          </a:p>
          <a:p>
            <a:pPr lvl="2"/>
            <a:r>
              <a:rPr lang="en-US" dirty="0" err="1"/>
              <a:t>PedSafe</a:t>
            </a:r>
            <a:endParaRPr lang="en-US" dirty="0"/>
          </a:p>
          <a:p>
            <a:pPr lvl="2"/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Transit Verification System</a:t>
            </a:r>
          </a:p>
          <a:p>
            <a:pPr lvl="2"/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Parking Availability System</a:t>
            </a:r>
          </a:p>
          <a:p>
            <a:pPr lvl="2"/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AV Shuttle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DW Location</a:t>
            </a:r>
          </a:p>
          <a:p>
            <a:pPr lvl="2"/>
            <a:r>
              <a:rPr lang="en-US" dirty="0"/>
              <a:t>Greenway</a:t>
            </a:r>
          </a:p>
          <a:p>
            <a:pPr marL="914400" lvl="2" indent="0">
              <a:buNone/>
            </a:pP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79690-2821-487D-A9E8-F7921E307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7" t="11175" r="13637" b="15219"/>
          <a:stretch/>
        </p:blipFill>
        <p:spPr>
          <a:xfrm>
            <a:off x="5155835" y="946439"/>
            <a:ext cx="7036166" cy="4558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67E8A-9423-49FD-AF56-3F843DF5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"/>
          <a:stretch/>
        </p:blipFill>
        <p:spPr>
          <a:xfrm>
            <a:off x="5155835" y="946437"/>
            <a:ext cx="4597674" cy="713029"/>
          </a:xfrm>
          <a:prstGeom prst="rect">
            <a:avLst/>
          </a:prstGeom>
        </p:spPr>
      </p:pic>
      <p:pic>
        <p:nvPicPr>
          <p:cNvPr id="8" name="Picture 2" descr="Image result for fdot logo">
            <a:extLst>
              <a:ext uri="{FF2B5EF4-FFF2-40B4-BE49-F238E27FC236}">
                <a16:creationId xmlns:a16="http://schemas.microsoft.com/office/drawing/2014/main" id="{47A6A862-DEED-4277-80ED-EE7189D8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404164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Ped Safe (UCF Area)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08075"/>
            <a:ext cx="4630488" cy="5035550"/>
          </a:xfrm>
        </p:spPr>
        <p:txBody>
          <a:bodyPr/>
          <a:lstStyle/>
          <a:p>
            <a:r>
              <a:rPr lang="en-US" dirty="0"/>
              <a:t>Transit Kiosk</a:t>
            </a:r>
          </a:p>
          <a:p>
            <a:r>
              <a:rPr lang="en-US" dirty="0"/>
              <a:t>Connected Vehicle Technology</a:t>
            </a:r>
          </a:p>
          <a:p>
            <a:pPr lvl="1"/>
            <a:r>
              <a:rPr lang="en-US" sz="2000" dirty="0"/>
              <a:t>Safety and Mobility Applications</a:t>
            </a:r>
          </a:p>
          <a:p>
            <a:r>
              <a:rPr lang="en-US" dirty="0"/>
              <a:t>Autonomous Vehicles</a:t>
            </a:r>
          </a:p>
          <a:p>
            <a:r>
              <a:rPr lang="en-US" dirty="0"/>
              <a:t>Solar Energy</a:t>
            </a:r>
          </a:p>
          <a:p>
            <a:r>
              <a:rPr lang="en-US" dirty="0"/>
              <a:t>Real-Time Multimodal Data</a:t>
            </a:r>
          </a:p>
          <a:p>
            <a:pPr lvl="1"/>
            <a:r>
              <a:rPr lang="en-US" sz="2000" dirty="0"/>
              <a:t>Bus Automated Vehicle Location</a:t>
            </a:r>
          </a:p>
          <a:p>
            <a:pPr lvl="1"/>
            <a:r>
              <a:rPr lang="en-US" sz="2000" dirty="0"/>
              <a:t>Parking Availability</a:t>
            </a:r>
          </a:p>
          <a:p>
            <a:pPr lvl="1"/>
            <a:r>
              <a:rPr lang="en-US" sz="2000" dirty="0"/>
              <a:t>Travel Times</a:t>
            </a:r>
          </a:p>
          <a:p>
            <a:pPr lvl="1"/>
            <a:r>
              <a:rPr lang="en-US" sz="2000" dirty="0"/>
              <a:t>Ride Share Availability</a:t>
            </a:r>
          </a:p>
          <a:p>
            <a:pPr lvl="1"/>
            <a:r>
              <a:rPr lang="en-US" sz="2000" dirty="0"/>
              <a:t>Transit Demand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id="{5ADD77ED-6BD6-4778-B528-596B50A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984B7-AA95-4C23-9AB6-BC5ADB97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97" y="20631"/>
            <a:ext cx="6613003" cy="62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E04F89-C264-409F-B8FB-1AF2D5402337}"/>
              </a:ext>
            </a:extLst>
          </p:cNvPr>
          <p:cNvSpPr/>
          <p:nvPr/>
        </p:nvSpPr>
        <p:spPr>
          <a:xfrm>
            <a:off x="0" y="0"/>
            <a:ext cx="4170745" cy="6320479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8" t="29706" r="5413" b="18333"/>
          <a:stretch/>
        </p:blipFill>
        <p:spPr bwMode="auto">
          <a:xfrm>
            <a:off x="4170745" y="0"/>
            <a:ext cx="8021255" cy="6320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id="{D22E0F11-3B65-44BA-857E-C60E0996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633B5-FD19-4826-A89F-6135BEEA44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28" y="309291"/>
            <a:ext cx="3155496" cy="318551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8978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3416"/>
          </a:xfrm>
        </p:spPr>
        <p:txBody>
          <a:bodyPr/>
          <a:lstStyle/>
          <a:p>
            <a:r>
              <a:rPr lang="en-US" b="1" dirty="0"/>
              <a:t>Applications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4CE6FA-61E9-43AE-BB44-BAEAE6203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b="6757"/>
          <a:stretch/>
        </p:blipFill>
        <p:spPr>
          <a:xfrm>
            <a:off x="6470355" y="2134713"/>
            <a:ext cx="2313584" cy="4072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0B47D0-9B0B-4885-ABBE-AFEB69C94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t="7109" r="-1" b="12585"/>
          <a:stretch/>
        </p:blipFill>
        <p:spPr>
          <a:xfrm>
            <a:off x="9532087" y="2174457"/>
            <a:ext cx="2310841" cy="39926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B4857-D86A-4D2F-93C0-88248C0C6D23}"/>
              </a:ext>
            </a:extLst>
          </p:cNvPr>
          <p:cNvSpPr txBox="1"/>
          <p:nvPr/>
        </p:nvSpPr>
        <p:spPr>
          <a:xfrm>
            <a:off x="6352037" y="1057687"/>
            <a:ext cx="250061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Curve Speed Warning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F8329-2E7B-4658-BEC4-495A9F971DC7}"/>
              </a:ext>
            </a:extLst>
          </p:cNvPr>
          <p:cNvSpPr txBox="1"/>
          <p:nvPr/>
        </p:nvSpPr>
        <p:spPr>
          <a:xfrm>
            <a:off x="9446082" y="1010290"/>
            <a:ext cx="250061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 err="1">
                <a:solidFill>
                  <a:schemeClr val="bg1"/>
                </a:solidFill>
              </a:rPr>
              <a:t>Ped</a:t>
            </a:r>
            <a:r>
              <a:rPr lang="en-US" sz="2133" b="1" dirty="0">
                <a:solidFill>
                  <a:schemeClr val="bg1"/>
                </a:solidFill>
              </a:rPr>
              <a:t>. in Signalized Intersection</a:t>
            </a:r>
          </a:p>
        </p:txBody>
      </p:sp>
      <p:pic>
        <p:nvPicPr>
          <p:cNvPr id="18" name="Picture 2" descr="Image result for fdot logo">
            <a:extLst>
              <a:ext uri="{FF2B5EF4-FFF2-40B4-BE49-F238E27FC236}">
                <a16:creationId xmlns:a16="http://schemas.microsoft.com/office/drawing/2014/main" id="{FA103ABD-99F3-4F26-9739-584C87F4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C2443-A351-4D6A-BBF6-63D5966B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622" y="2134713"/>
            <a:ext cx="2392409" cy="4072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FFECE8-D661-47DC-960E-8C4424C69081}"/>
              </a:ext>
            </a:extLst>
          </p:cNvPr>
          <p:cNvSpPr txBox="1"/>
          <p:nvPr/>
        </p:nvSpPr>
        <p:spPr>
          <a:xfrm>
            <a:off x="3408623" y="945552"/>
            <a:ext cx="2313584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Right Turn in front of Vehicle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C323DE-3D3C-4357-B80D-463FB9D99FCA}"/>
              </a:ext>
            </a:extLst>
          </p:cNvPr>
          <p:cNvSpPr txBox="1">
            <a:spLocks/>
          </p:cNvSpPr>
          <p:nvPr/>
        </p:nvSpPr>
        <p:spPr>
          <a:xfrm>
            <a:off x="345230" y="1348949"/>
            <a:ext cx="2394068" cy="481815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100000"/>
              <a:buFontTx/>
              <a:buBlip>
                <a:blip r:embed="rId7"/>
              </a:buBlip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Helvetica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C357"/>
              </a:buClr>
              <a:buFont typeface="Wingdings" charset="2"/>
              <a:buChar char="§"/>
              <a:defRPr sz="1800" i="0">
                <a:solidFill>
                  <a:schemeClr val="bg1"/>
                </a:solidFill>
                <a:latin typeface="Calibri" pitchFamily="34" charset="0"/>
                <a:ea typeface="+mn-ea"/>
                <a:cs typeface="Helvetica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+mn-ea"/>
                <a:cs typeface="Helvetica"/>
              </a:defRPr>
            </a:lvl3pPr>
            <a:lvl4pPr marL="159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7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4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Applications</a:t>
            </a:r>
          </a:p>
          <a:p>
            <a:pPr lvl="1"/>
            <a:r>
              <a:rPr lang="en-US" kern="0" dirty="0" err="1"/>
              <a:t>SPaT</a:t>
            </a:r>
            <a:endParaRPr lang="en-US" kern="0" dirty="0"/>
          </a:p>
          <a:p>
            <a:pPr lvl="1"/>
            <a:r>
              <a:rPr lang="en-US" kern="0" dirty="0"/>
              <a:t>TSP</a:t>
            </a:r>
          </a:p>
          <a:p>
            <a:pPr lvl="1"/>
            <a:r>
              <a:rPr lang="en-US" kern="0" dirty="0"/>
              <a:t>EVP</a:t>
            </a:r>
          </a:p>
          <a:p>
            <a:pPr marL="0" indent="0">
              <a:buNone/>
            </a:pPr>
            <a:endParaRPr lang="en-US" kern="0" dirty="0"/>
          </a:p>
          <a:p>
            <a:r>
              <a:rPr lang="en-US" kern="0" dirty="0"/>
              <a:t>Additional applications on the UCF area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7448685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ECA3-0864-43F2-B27A-CA77885A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Vehicle(AV)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39A52-053B-4904-9CD9-DF4A802A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Autonomous Vehicle</a:t>
            </a:r>
          </a:p>
          <a:p>
            <a:r>
              <a:rPr lang="en-US" dirty="0"/>
              <a:t>What are Autonomous Vehicles?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E6CBB20-9D70-43AC-A632-9FFBF95B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9" y="1108075"/>
            <a:ext cx="5323001" cy="42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BED9C-CCB6-48C2-90E1-4DECC777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7" y="2216584"/>
            <a:ext cx="6191250" cy="3476625"/>
          </a:xfrm>
          <a:prstGeom prst="rect">
            <a:avLst/>
          </a:prstGeom>
        </p:spPr>
      </p:pic>
      <p:pic>
        <p:nvPicPr>
          <p:cNvPr id="7" name="Picture 2" descr="Image result for fdot logo">
            <a:extLst>
              <a:ext uri="{FF2B5EF4-FFF2-40B4-BE49-F238E27FC236}">
                <a16:creationId xmlns:a16="http://schemas.microsoft.com/office/drawing/2014/main" id="{0098BCF6-3FB5-47F9-8489-5465F044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D2F9-A077-4DA9-B18D-C092C384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am I going to 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DBADD-3A7B-4E3B-A0DB-961D04C51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test lab</a:t>
            </a:r>
          </a:p>
          <a:p>
            <a:pPr lvl="1"/>
            <a:r>
              <a:rPr lang="en-US" dirty="0"/>
              <a:t>Controller mock up</a:t>
            </a:r>
          </a:p>
          <a:p>
            <a:pPr lvl="1"/>
            <a:r>
              <a:rPr lang="en-US" dirty="0"/>
              <a:t>Connected Vehicle Units</a:t>
            </a:r>
          </a:p>
          <a:p>
            <a:r>
              <a:rPr lang="en-US" dirty="0"/>
              <a:t>Outcome</a:t>
            </a:r>
          </a:p>
          <a:p>
            <a:pPr lvl="1"/>
            <a:r>
              <a:rPr lang="en-US" dirty="0"/>
              <a:t>Specifications</a:t>
            </a:r>
          </a:p>
          <a:p>
            <a:pPr lvl="1"/>
            <a:r>
              <a:rPr lang="en-US" dirty="0"/>
              <a:t>Standard Drawings</a:t>
            </a:r>
          </a:p>
          <a:p>
            <a:pPr lvl="1"/>
            <a:r>
              <a:rPr lang="en-US" dirty="0"/>
              <a:t>Compatibility Matrix</a:t>
            </a:r>
          </a:p>
          <a:p>
            <a:r>
              <a:rPr lang="en-US" dirty="0"/>
              <a:t>Next Step Deployment</a:t>
            </a:r>
          </a:p>
          <a:p>
            <a:pPr lvl="1"/>
            <a:r>
              <a:rPr lang="en-US" dirty="0"/>
              <a:t>Autonomous Vehicle by end calendar year</a:t>
            </a:r>
          </a:p>
          <a:p>
            <a:pPr lvl="1"/>
            <a:r>
              <a:rPr lang="en-US" dirty="0"/>
              <a:t>Letting February, Construction until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4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7BA5-928A-4229-AAFD-A6C3887A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9A565-EE67-47B9-BBB7-21272AA44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Rides</a:t>
            </a:r>
          </a:p>
          <a:p>
            <a:pPr lvl="1"/>
            <a:r>
              <a:rPr lang="en-US" dirty="0"/>
              <a:t>You aren’t getting one today</a:t>
            </a:r>
          </a:p>
          <a:p>
            <a:pPr lvl="1"/>
            <a:r>
              <a:rPr lang="en-US" dirty="0"/>
              <a:t>But you will be next year</a:t>
            </a:r>
          </a:p>
          <a:p>
            <a:r>
              <a:rPr lang="en-US" dirty="0"/>
              <a:t>5 levels of autonomous vehicle</a:t>
            </a:r>
          </a:p>
          <a:p>
            <a:r>
              <a:rPr lang="en-US" dirty="0"/>
              <a:t>OBU and RSU</a:t>
            </a:r>
          </a:p>
          <a:p>
            <a:pPr lvl="1"/>
            <a:r>
              <a:rPr lang="en-US" dirty="0"/>
              <a:t>Need both; it may be a while on the OBU</a:t>
            </a:r>
          </a:p>
          <a:p>
            <a:pPr lvl="1"/>
            <a:r>
              <a:rPr lang="en-US" dirty="0"/>
              <a:t>Cell Phone for emulated OBU for early deployment</a:t>
            </a:r>
          </a:p>
          <a:p>
            <a:r>
              <a:rPr lang="en-US" dirty="0"/>
              <a:t>Nothing works right, right now</a:t>
            </a:r>
          </a:p>
          <a:p>
            <a:pPr lvl="1"/>
            <a:r>
              <a:rPr lang="en-US" dirty="0"/>
              <a:t>Applications and RSU to controller need testing</a:t>
            </a:r>
          </a:p>
          <a:p>
            <a:r>
              <a:rPr lang="en-US" dirty="0"/>
              <a:t>How project development is changing</a:t>
            </a:r>
          </a:p>
          <a:p>
            <a:pPr lvl="1"/>
            <a:r>
              <a:rPr lang="en-US" dirty="0"/>
              <a:t>Compatibility </a:t>
            </a:r>
            <a:r>
              <a:rPr lang="en-US" dirty="0">
                <a:sym typeface="Wingdings" panose="05000000000000000000" pitchFamily="2" charset="2"/>
              </a:rPr>
              <a:t> applications and hardware need to be known</a:t>
            </a:r>
            <a:endParaRPr lang="en-US" dirty="0"/>
          </a:p>
          <a:p>
            <a:pPr lvl="1"/>
            <a:r>
              <a:rPr lang="en-US" dirty="0"/>
              <a:t>Specification</a:t>
            </a:r>
          </a:p>
          <a:p>
            <a:pPr lvl="1"/>
            <a:r>
              <a:rPr lang="en-US" dirty="0"/>
              <a:t>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00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BDE4-3198-4FFD-9DA0-4EC6BAF5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44" y="1435101"/>
            <a:ext cx="10363200" cy="136207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id="{9FD46C36-FF35-4B3B-934A-04E7952DA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F9958-78A8-4002-BC11-BA3455C0C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6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and Autonomous Vehicles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id="{5E2B0695-A072-4021-A55D-89217DA1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0A6C4-E144-485D-85C1-A2081119716C}"/>
              </a:ext>
            </a:extLst>
          </p:cNvPr>
          <p:cNvSpPr txBox="1"/>
          <p:nvPr/>
        </p:nvSpPr>
        <p:spPr>
          <a:xfrm>
            <a:off x="467139" y="1322866"/>
            <a:ext cx="5629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</a:rPr>
              <a:t>When do I get my flying car?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629CC-7A5B-45C1-A338-2451BA8F0B9D}"/>
              </a:ext>
            </a:extLst>
          </p:cNvPr>
          <p:cNvSpPr txBox="1"/>
          <p:nvPr/>
        </p:nvSpPr>
        <p:spPr>
          <a:xfrm>
            <a:off x="6680543" y="1322866"/>
            <a:ext cx="46916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Connected and Autonomous Vehicles are on our Roads 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6940B-860B-48D0-9279-89CACCBCC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472" y="3744918"/>
            <a:ext cx="3185293" cy="2388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4BBB3-5BEB-4C16-9F2D-DBB05A7E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4" y="3744918"/>
            <a:ext cx="4777940" cy="23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ECA3-0864-43F2-B27A-CA77885A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Vehicle(CV)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39A52-053B-4904-9CD9-DF4A802AC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Connected Vehicle</a:t>
            </a:r>
          </a:p>
          <a:p>
            <a:r>
              <a:rPr lang="en-US" dirty="0"/>
              <a:t>What are Connected Vehicles?</a:t>
            </a:r>
          </a:p>
          <a:p>
            <a:pPr lvl="1"/>
            <a:r>
              <a:rPr lang="en-US" dirty="0"/>
              <a:t>V2V</a:t>
            </a:r>
          </a:p>
          <a:p>
            <a:pPr lvl="1"/>
            <a:r>
              <a:rPr lang="en-US" dirty="0"/>
              <a:t>V2I</a:t>
            </a:r>
          </a:p>
          <a:p>
            <a:pPr lvl="1"/>
            <a:r>
              <a:rPr lang="en-US" dirty="0"/>
              <a:t>V2X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D4D6D-D598-4885-8E96-57BCE183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078" y="870147"/>
            <a:ext cx="4597591" cy="1999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58CD4-9E9F-4E53-B74B-AED7F3D9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 t="22658" r="5769" b="555"/>
          <a:stretch/>
        </p:blipFill>
        <p:spPr>
          <a:xfrm>
            <a:off x="541452" y="891889"/>
            <a:ext cx="11174714" cy="5467922"/>
          </a:xfrm>
          <a:prstGeom prst="rect">
            <a:avLst/>
          </a:prstGeom>
        </p:spPr>
      </p:pic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id="{FFF76EFE-BE16-40C9-BE5E-9AA5A3FA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7982-3F8F-46E0-BD29-CFF77CCB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Vehicle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8E3A5-CA08-4F78-BADF-E12F80B3C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8" y="711293"/>
            <a:ext cx="9144000" cy="58297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0121F11-D7D3-4DD4-A272-E654F815CAB1}"/>
              </a:ext>
            </a:extLst>
          </p:cNvPr>
          <p:cNvSpPr/>
          <p:nvPr/>
        </p:nvSpPr>
        <p:spPr bwMode="auto">
          <a:xfrm>
            <a:off x="3313723" y="3094491"/>
            <a:ext cx="1833186" cy="18244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6D44C01-03FB-4490-A73F-90233FCF6E3F}"/>
              </a:ext>
            </a:extLst>
          </p:cNvPr>
          <p:cNvSpPr txBox="1">
            <a:spLocks/>
          </p:cNvSpPr>
          <p:nvPr/>
        </p:nvSpPr>
        <p:spPr bwMode="auto">
          <a:xfrm>
            <a:off x="8445561" y="6655026"/>
            <a:ext cx="271467" cy="17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700" kern="1200">
                <a:solidFill>
                  <a:schemeClr val="tx1"/>
                </a:solidFill>
                <a:latin typeface="Georgia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7BFE657-7D53-4492-B50B-1C9FE597B22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218977-800B-4DA0-B7FB-99AE3DA07D76}"/>
              </a:ext>
            </a:extLst>
          </p:cNvPr>
          <p:cNvCxnSpPr/>
          <p:nvPr/>
        </p:nvCxnSpPr>
        <p:spPr bwMode="auto">
          <a:xfrm flipH="1">
            <a:off x="5942150" y="4431517"/>
            <a:ext cx="395020" cy="1310843"/>
          </a:xfrm>
          <a:prstGeom prst="line">
            <a:avLst/>
          </a:prstGeom>
          <a:solidFill>
            <a:srgbClr val="D20000"/>
          </a:solidFill>
          <a:ln w="28575" cap="flat" cmpd="sng" algn="ctr">
            <a:solidFill>
              <a:schemeClr val="bg1"/>
            </a:solidFill>
            <a:prstDash val="lgDash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riangle 51">
            <a:extLst>
              <a:ext uri="{FF2B5EF4-FFF2-40B4-BE49-F238E27FC236}">
                <a16:creationId xmlns:a16="http://schemas.microsoft.com/office/drawing/2014/main" id="{31AA95D3-3D05-4BD5-8445-09FB08969DFB}"/>
              </a:ext>
            </a:extLst>
          </p:cNvPr>
          <p:cNvSpPr/>
          <p:nvPr/>
        </p:nvSpPr>
        <p:spPr bwMode="auto">
          <a:xfrm rot="17628492">
            <a:off x="3116364" y="3340961"/>
            <a:ext cx="328211" cy="357447"/>
          </a:xfrm>
          <a:prstGeom prst="triangle">
            <a:avLst>
              <a:gd name="adj" fmla="val 38980"/>
            </a:avLst>
          </a:prstGeom>
          <a:solidFill>
            <a:schemeClr val="accent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7ACC4-C014-4FF7-A30F-F1F2CD55C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005" y="3121710"/>
            <a:ext cx="763813" cy="178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1A68C-BB84-4959-8ED8-EC633C8987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23" y="770842"/>
            <a:ext cx="1233154" cy="5497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B3A11-6EB3-402E-A065-4FB648554C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062" y="3112959"/>
            <a:ext cx="461167" cy="817209"/>
          </a:xfrm>
          <a:prstGeom prst="rect">
            <a:avLst/>
          </a:prstGeom>
        </p:spPr>
      </p:pic>
      <p:sp>
        <p:nvSpPr>
          <p:cNvPr id="16" name="Trapezoid 15">
            <a:extLst>
              <a:ext uri="{FF2B5EF4-FFF2-40B4-BE49-F238E27FC236}">
                <a16:creationId xmlns:a16="http://schemas.microsoft.com/office/drawing/2014/main" id="{99F17301-9BDB-4CCC-B6ED-CDD3749569B9}"/>
              </a:ext>
            </a:extLst>
          </p:cNvPr>
          <p:cNvSpPr/>
          <p:nvPr/>
        </p:nvSpPr>
        <p:spPr bwMode="auto">
          <a:xfrm>
            <a:off x="5959580" y="6118844"/>
            <a:ext cx="414867" cy="423333"/>
          </a:xfrm>
          <a:prstGeom prst="trapezoid">
            <a:avLst>
              <a:gd name="adj" fmla="val 37245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0E2CA068-6D18-4DF3-A8CE-B4175050A3A5}"/>
              </a:ext>
            </a:extLst>
          </p:cNvPr>
          <p:cNvSpPr/>
          <p:nvPr/>
        </p:nvSpPr>
        <p:spPr bwMode="auto">
          <a:xfrm>
            <a:off x="2930809" y="6118843"/>
            <a:ext cx="1163582" cy="423333"/>
          </a:xfrm>
          <a:prstGeom prst="parallelogram">
            <a:avLst>
              <a:gd name="adj" fmla="val 176909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E811E343-8193-4397-969F-68BBB8497308}"/>
              </a:ext>
            </a:extLst>
          </p:cNvPr>
          <p:cNvSpPr/>
          <p:nvPr/>
        </p:nvSpPr>
        <p:spPr bwMode="auto">
          <a:xfrm>
            <a:off x="3675616" y="6127056"/>
            <a:ext cx="986978" cy="413995"/>
          </a:xfrm>
          <a:prstGeom prst="parallelogram">
            <a:avLst>
              <a:gd name="adj" fmla="val 148277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3A617C38-F472-4CEC-9052-72B6F5C9ECD3}"/>
              </a:ext>
            </a:extLst>
          </p:cNvPr>
          <p:cNvSpPr/>
          <p:nvPr/>
        </p:nvSpPr>
        <p:spPr bwMode="auto">
          <a:xfrm>
            <a:off x="4432679" y="6103874"/>
            <a:ext cx="905647" cy="428963"/>
          </a:xfrm>
          <a:prstGeom prst="parallelogram">
            <a:avLst>
              <a:gd name="adj" fmla="val 114723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0AE99AB0-C95C-4893-A3AE-03C105FB9C7D}"/>
              </a:ext>
            </a:extLst>
          </p:cNvPr>
          <p:cNvSpPr/>
          <p:nvPr/>
        </p:nvSpPr>
        <p:spPr bwMode="auto">
          <a:xfrm>
            <a:off x="5227004" y="6127056"/>
            <a:ext cx="732576" cy="413995"/>
          </a:xfrm>
          <a:prstGeom prst="parallelogram">
            <a:avLst>
              <a:gd name="adj" fmla="val 78743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58806C0-19CF-4F07-A8F9-CDFC5E93EE7F}"/>
              </a:ext>
            </a:extLst>
          </p:cNvPr>
          <p:cNvSpPr/>
          <p:nvPr/>
        </p:nvSpPr>
        <p:spPr bwMode="auto">
          <a:xfrm flipH="1">
            <a:off x="8439640" y="6172841"/>
            <a:ext cx="1163582" cy="423333"/>
          </a:xfrm>
          <a:prstGeom prst="parallelogram">
            <a:avLst>
              <a:gd name="adj" fmla="val 176909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3D55A946-B230-45BE-B5B8-9BA17786A814}"/>
              </a:ext>
            </a:extLst>
          </p:cNvPr>
          <p:cNvSpPr/>
          <p:nvPr/>
        </p:nvSpPr>
        <p:spPr bwMode="auto">
          <a:xfrm flipH="1">
            <a:off x="6368591" y="6541051"/>
            <a:ext cx="986978" cy="413995"/>
          </a:xfrm>
          <a:prstGeom prst="parallelogram">
            <a:avLst>
              <a:gd name="adj" fmla="val 148277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868B318-0C23-4A30-91F5-2B18A1F529AA}"/>
              </a:ext>
            </a:extLst>
          </p:cNvPr>
          <p:cNvSpPr/>
          <p:nvPr/>
        </p:nvSpPr>
        <p:spPr bwMode="auto">
          <a:xfrm flipH="1">
            <a:off x="7090516" y="6110211"/>
            <a:ext cx="905647" cy="428963"/>
          </a:xfrm>
          <a:prstGeom prst="parallelogram">
            <a:avLst>
              <a:gd name="adj" fmla="val 114723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94009ACC-291A-41C2-834A-9544C424BD32}"/>
              </a:ext>
            </a:extLst>
          </p:cNvPr>
          <p:cNvSpPr/>
          <p:nvPr/>
        </p:nvSpPr>
        <p:spPr bwMode="auto">
          <a:xfrm flipH="1">
            <a:off x="6385172" y="6132570"/>
            <a:ext cx="732576" cy="413995"/>
          </a:xfrm>
          <a:prstGeom prst="parallelogram">
            <a:avLst>
              <a:gd name="adj" fmla="val 78743"/>
            </a:avLst>
          </a:prstGeom>
          <a:solidFill>
            <a:schemeClr val="bg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1F6204-0E45-4E53-8F4B-903F6AC3D6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294" y="4704322"/>
            <a:ext cx="916454" cy="84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6210F4-6757-4D8B-B8DF-ABE92F6B15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312" y="899215"/>
            <a:ext cx="533400" cy="571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FA634-5F40-4F4E-9CAE-563D09DAB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6125" y="1405102"/>
            <a:ext cx="533400" cy="571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02A183-FCFF-43F4-BE7A-3EBA576B7C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71" y="2445691"/>
            <a:ext cx="322204" cy="7896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CD64E1-7687-4058-9129-9F42C3BEBA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705" y="2590724"/>
            <a:ext cx="851437" cy="503767"/>
          </a:xfrm>
          <a:prstGeom prst="rect">
            <a:avLst/>
          </a:prstGeom>
        </p:spPr>
      </p:pic>
      <p:sp>
        <p:nvSpPr>
          <p:cNvPr id="30" name="Triangle 49">
            <a:extLst>
              <a:ext uri="{FF2B5EF4-FFF2-40B4-BE49-F238E27FC236}">
                <a16:creationId xmlns:a16="http://schemas.microsoft.com/office/drawing/2014/main" id="{B28698F3-E9A9-4423-BEE3-D20C30499A52}"/>
              </a:ext>
            </a:extLst>
          </p:cNvPr>
          <p:cNvSpPr/>
          <p:nvPr/>
        </p:nvSpPr>
        <p:spPr bwMode="auto">
          <a:xfrm rot="15344704">
            <a:off x="3352621" y="2476486"/>
            <a:ext cx="328211" cy="357447"/>
          </a:xfrm>
          <a:prstGeom prst="triangle">
            <a:avLst>
              <a:gd name="adj" fmla="val 38980"/>
            </a:avLst>
          </a:prstGeom>
          <a:solidFill>
            <a:schemeClr val="accent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228318-C27E-4E0E-B966-E3E4519E4B8B}"/>
              </a:ext>
            </a:extLst>
          </p:cNvPr>
          <p:cNvSpPr/>
          <p:nvPr/>
        </p:nvSpPr>
        <p:spPr bwMode="auto">
          <a:xfrm>
            <a:off x="3655571" y="1896434"/>
            <a:ext cx="1217620" cy="11554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6C9436-F305-42D8-A933-C142A054F87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909" y="2075236"/>
            <a:ext cx="656026" cy="7978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6C18B9-A449-4026-9A6E-3CEE040BB74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73" y="4269338"/>
            <a:ext cx="851437" cy="5037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B99231B-17C7-431D-A9C6-25D56C7896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9562" y="1905367"/>
            <a:ext cx="533400" cy="5715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6B933FA-334A-4637-B8A6-B508E15D32FA}"/>
              </a:ext>
            </a:extLst>
          </p:cNvPr>
          <p:cNvSpPr/>
          <p:nvPr/>
        </p:nvSpPr>
        <p:spPr bwMode="auto">
          <a:xfrm>
            <a:off x="7156247" y="3297397"/>
            <a:ext cx="1916315" cy="19201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sp>
        <p:nvSpPr>
          <p:cNvPr id="41" name="Triangle 49">
            <a:extLst>
              <a:ext uri="{FF2B5EF4-FFF2-40B4-BE49-F238E27FC236}">
                <a16:creationId xmlns:a16="http://schemas.microsoft.com/office/drawing/2014/main" id="{13A9369C-A148-42B5-863B-CF81F3B131B4}"/>
              </a:ext>
            </a:extLst>
          </p:cNvPr>
          <p:cNvSpPr/>
          <p:nvPr/>
        </p:nvSpPr>
        <p:spPr bwMode="auto">
          <a:xfrm rot="14369396">
            <a:off x="6978061" y="4642158"/>
            <a:ext cx="328211" cy="357447"/>
          </a:xfrm>
          <a:prstGeom prst="triangle">
            <a:avLst>
              <a:gd name="adj" fmla="val 38980"/>
            </a:avLst>
          </a:prstGeom>
          <a:solidFill>
            <a:schemeClr val="accent1"/>
          </a:solidFill>
          <a:ln w="406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F0E17-610A-4DFD-A6CC-7635E3A41B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9921" y="3779261"/>
            <a:ext cx="1370453" cy="914906"/>
          </a:xfrm>
          <a:prstGeom prst="rect">
            <a:avLst/>
          </a:prstGeom>
        </p:spPr>
      </p:pic>
      <p:pic>
        <p:nvPicPr>
          <p:cNvPr id="43" name="Picture 7" descr="noshadow-iphone-5k.png">
            <a:extLst>
              <a:ext uri="{FF2B5EF4-FFF2-40B4-BE49-F238E27FC236}">
                <a16:creationId xmlns:a16="http://schemas.microsoft.com/office/drawing/2014/main" id="{D78870C5-08BE-42C0-83C6-3B989BA5FE1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970" y="3893653"/>
            <a:ext cx="378192" cy="793348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bg1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970499-ADEE-46E9-9FD1-66A1717DFB7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8072" y="4367220"/>
            <a:ext cx="684428" cy="20279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8512DE-FD98-452F-9C68-9D9F6406D2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704" y="3807776"/>
            <a:ext cx="851437" cy="503767"/>
          </a:xfrm>
          <a:prstGeom prst="rect">
            <a:avLst/>
          </a:prstGeom>
        </p:spPr>
      </p:pic>
      <p:pic>
        <p:nvPicPr>
          <p:cNvPr id="36" name="Picture 2" descr="Image result for fdot logo">
            <a:extLst>
              <a:ext uri="{FF2B5EF4-FFF2-40B4-BE49-F238E27FC236}">
                <a16:creationId xmlns:a16="http://schemas.microsoft.com/office/drawing/2014/main" id="{EA7C908D-9EBC-47AC-A9F5-6B965C2F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AD55-1C0A-42DE-B3BA-EC98E2FD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Vehicle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16E8-14D6-499C-B496-AD8B970C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7881"/>
            <a:ext cx="11008783" cy="5117961"/>
          </a:xfrm>
        </p:spPr>
        <p:txBody>
          <a:bodyPr/>
          <a:lstStyle/>
          <a:p>
            <a:r>
              <a:rPr lang="en-US" dirty="0"/>
              <a:t>Controllers</a:t>
            </a:r>
          </a:p>
          <a:p>
            <a:pPr lvl="1"/>
            <a:r>
              <a:rPr lang="en-US" dirty="0"/>
              <a:t>What it is and what it does?</a:t>
            </a:r>
          </a:p>
          <a:p>
            <a:pPr lvl="1"/>
            <a:r>
              <a:rPr lang="en-US" dirty="0"/>
              <a:t>Switch</a:t>
            </a:r>
          </a:p>
          <a:p>
            <a:r>
              <a:rPr lang="en-US" dirty="0"/>
              <a:t>RSU</a:t>
            </a:r>
          </a:p>
          <a:p>
            <a:pPr lvl="1"/>
            <a:r>
              <a:rPr lang="en-US" dirty="0"/>
              <a:t>What it is and what it does?</a:t>
            </a:r>
          </a:p>
          <a:p>
            <a:pPr lvl="1"/>
            <a:r>
              <a:rPr lang="en-US" dirty="0"/>
              <a:t>Manufacturers</a:t>
            </a:r>
          </a:p>
          <a:p>
            <a:r>
              <a:rPr lang="en-US" dirty="0"/>
              <a:t>OBU</a:t>
            </a:r>
          </a:p>
          <a:p>
            <a:pPr lvl="1"/>
            <a:r>
              <a:rPr lang="en-US" dirty="0"/>
              <a:t>What it is and what it does?</a:t>
            </a:r>
          </a:p>
          <a:p>
            <a:pPr lvl="1"/>
            <a:r>
              <a:rPr lang="en-US" dirty="0"/>
              <a:t>Manufacturer</a:t>
            </a:r>
          </a:p>
          <a:p>
            <a:pPr lvl="1"/>
            <a:r>
              <a:rPr lang="en-US" dirty="0"/>
              <a:t>SAE standards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6940D2-539C-473F-A116-7E0B2907A29C}"/>
              </a:ext>
            </a:extLst>
          </p:cNvPr>
          <p:cNvGrpSpPr/>
          <p:nvPr/>
        </p:nvGrpSpPr>
        <p:grpSpPr>
          <a:xfrm>
            <a:off x="6524155" y="877881"/>
            <a:ext cx="4033008" cy="5377344"/>
            <a:chOff x="6524155" y="877881"/>
            <a:chExt cx="4033008" cy="5377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C320C6-347C-4F2F-8FFB-B9746C89A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851987" y="1550049"/>
              <a:ext cx="5377344" cy="40330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F64E6-DEDA-4968-A9F3-F2DB99405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347" t="51851" r="7437" b="34630"/>
            <a:stretch/>
          </p:blipFill>
          <p:spPr>
            <a:xfrm>
              <a:off x="8580143" y="5329101"/>
              <a:ext cx="1977020" cy="926124"/>
            </a:xfrm>
            <a:prstGeom prst="rect">
              <a:avLst/>
            </a:prstGeom>
          </p:spPr>
        </p:pic>
      </p:grpSp>
      <p:pic>
        <p:nvPicPr>
          <p:cNvPr id="11" name="Picture 10" descr="C:\Data\Projects\FDOT GC 2011+\World Congress Support\HIA Deployment and Support\savari\IMAG0162.jpg">
            <a:extLst>
              <a:ext uri="{FF2B5EF4-FFF2-40B4-BE49-F238E27FC236}">
                <a16:creationId xmlns:a16="http://schemas.microsoft.com/office/drawing/2014/main" id="{A7403A7E-27B3-4E6D-997C-D51970FD5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5729"/>
          <a:stretch>
            <a:fillRect/>
          </a:stretch>
        </p:blipFill>
        <p:spPr bwMode="auto">
          <a:xfrm>
            <a:off x="6524155" y="2050974"/>
            <a:ext cx="3733800" cy="210503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08753-FAFD-49D4-A8EE-C09117355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27" y="190459"/>
            <a:ext cx="2667231" cy="6492803"/>
          </a:xfrm>
          <a:prstGeom prst="rect">
            <a:avLst/>
          </a:prstGeom>
        </p:spPr>
      </p:pic>
      <p:pic>
        <p:nvPicPr>
          <p:cNvPr id="10" name="Picture 2" descr="Image result for fdot logo">
            <a:extLst>
              <a:ext uri="{FF2B5EF4-FFF2-40B4-BE49-F238E27FC236}">
                <a16:creationId xmlns:a16="http://schemas.microsoft.com/office/drawing/2014/main" id="{3A781F7A-B0EC-4945-8CC2-2C0868C7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7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41E1551-2EDA-473C-B031-5D741DCE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98" y="1029677"/>
            <a:ext cx="6959050" cy="44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AAD55-1C0A-42DE-B3BA-EC98E2FD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Vehicle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16E8-14D6-499C-B496-AD8B970C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9785"/>
            <a:ext cx="11118851" cy="4948253"/>
          </a:xfrm>
        </p:spPr>
        <p:txBody>
          <a:bodyPr/>
          <a:lstStyle/>
          <a:p>
            <a:r>
              <a:rPr lang="en-US" dirty="0"/>
              <a:t>CV applications</a:t>
            </a:r>
          </a:p>
          <a:p>
            <a:pPr lvl="1"/>
            <a:r>
              <a:rPr lang="en-US" dirty="0"/>
              <a:t>What are the applications?</a:t>
            </a:r>
          </a:p>
          <a:p>
            <a:pPr lvl="2"/>
            <a:r>
              <a:rPr lang="en-US" dirty="0" err="1"/>
              <a:t>SPaT</a:t>
            </a:r>
            <a:endParaRPr lang="en-US" dirty="0"/>
          </a:p>
          <a:p>
            <a:pPr lvl="2"/>
            <a:r>
              <a:rPr lang="en-US" dirty="0"/>
              <a:t>TSP</a:t>
            </a:r>
          </a:p>
          <a:p>
            <a:pPr lvl="2"/>
            <a:r>
              <a:rPr lang="en-US" dirty="0"/>
              <a:t>EVP</a:t>
            </a:r>
          </a:p>
          <a:p>
            <a:pPr lvl="1"/>
            <a:r>
              <a:rPr lang="en-US" dirty="0"/>
              <a:t>Where to find the applications</a:t>
            </a:r>
          </a:p>
          <a:p>
            <a:pPr lvl="2"/>
            <a:r>
              <a:rPr lang="en-US" dirty="0"/>
              <a:t>ITS Forge - Open Source Applications?</a:t>
            </a:r>
          </a:p>
          <a:p>
            <a:pPr lvl="2"/>
            <a:r>
              <a:rPr lang="en-US" dirty="0"/>
              <a:t>CV Pilot Projects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Welcome to Reality!</a:t>
            </a:r>
          </a:p>
          <a:p>
            <a:r>
              <a:rPr lang="en-US" dirty="0"/>
              <a:t>Why we need to Evaluate/TEST?</a:t>
            </a:r>
          </a:p>
          <a:p>
            <a:pPr lvl="1"/>
            <a:r>
              <a:rPr lang="en-US" dirty="0"/>
              <a:t>Communication between devices</a:t>
            </a:r>
          </a:p>
          <a:p>
            <a:pPr lvl="1"/>
            <a:r>
              <a:rPr lang="en-US" dirty="0"/>
              <a:t>Compatibility w/ existing Infrastructure</a:t>
            </a:r>
          </a:p>
          <a:p>
            <a:pPr lvl="1"/>
            <a:r>
              <a:rPr lang="en-US" dirty="0"/>
              <a:t>Applications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7A6473-6D3E-49A0-805F-4FC9BA07D421}"/>
              </a:ext>
            </a:extLst>
          </p:cNvPr>
          <p:cNvGrpSpPr/>
          <p:nvPr/>
        </p:nvGrpSpPr>
        <p:grpSpPr>
          <a:xfrm>
            <a:off x="6557108" y="1029677"/>
            <a:ext cx="4876800" cy="4876800"/>
            <a:chOff x="6557108" y="1029677"/>
            <a:chExt cx="4876800" cy="4876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CE893B-81C9-41D0-834F-5FF7B59E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7108" y="1029677"/>
              <a:ext cx="4876800" cy="4876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A47689-6D5B-40CD-953D-4E4F45DA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605414">
              <a:off x="9668866" y="1266541"/>
              <a:ext cx="934916" cy="9349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F1CF31-6B3D-4515-B01A-F572431B8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048"/>
            <a:stretch/>
          </p:blipFill>
          <p:spPr>
            <a:xfrm>
              <a:off x="6557108" y="2104890"/>
              <a:ext cx="4876800" cy="380158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A24B75-B721-4AFB-8055-84F444DFA924}"/>
                </a:ext>
              </a:extLst>
            </p:cNvPr>
            <p:cNvSpPr/>
            <p:nvPr/>
          </p:nvSpPr>
          <p:spPr>
            <a:xfrm rot="370485">
              <a:off x="8051744" y="1656502"/>
              <a:ext cx="1404552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Counties/Cities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43454A-5BA9-4172-A808-80A48F237862}"/>
                </a:ext>
              </a:extLst>
            </p:cNvPr>
            <p:cNvSpPr/>
            <p:nvPr/>
          </p:nvSpPr>
          <p:spPr>
            <a:xfrm rot="21114088">
              <a:off x="7876788" y="2726342"/>
              <a:ext cx="179247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Security Credentials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0703CEC-5E6F-4A41-9113-ED155204B324}"/>
                </a:ext>
              </a:extLst>
            </p:cNvPr>
            <p:cNvSpPr/>
            <p:nvPr/>
          </p:nvSpPr>
          <p:spPr>
            <a:xfrm rot="374481">
              <a:off x="7642879" y="2234078"/>
              <a:ext cx="121539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Partnerships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501187-3383-450C-9654-FBA68E917BEB}"/>
                </a:ext>
              </a:extLst>
            </p:cNvPr>
            <p:cNvSpPr/>
            <p:nvPr/>
          </p:nvSpPr>
          <p:spPr>
            <a:xfrm rot="774897">
              <a:off x="7390106" y="1869736"/>
              <a:ext cx="136928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Manufacturers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1F42B42-3297-410E-980E-53C7A1903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51" y="1029677"/>
            <a:ext cx="7078650" cy="4876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3DF95-1DF5-4FC9-90FF-34F71AF8E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630" y="877880"/>
            <a:ext cx="7257212" cy="5442909"/>
          </a:xfrm>
          <a:prstGeom prst="rect">
            <a:avLst/>
          </a:prstGeom>
        </p:spPr>
      </p:pic>
      <p:pic>
        <p:nvPicPr>
          <p:cNvPr id="15" name="Picture 2" descr="Image result for fdot logo">
            <a:extLst>
              <a:ext uri="{FF2B5EF4-FFF2-40B4-BE49-F238E27FC236}">
                <a16:creationId xmlns:a16="http://schemas.microsoft.com/office/drawing/2014/main" id="{E3D07BE5-99CB-41C8-B302-E7772EF0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AD55-1C0A-42DE-B3BA-EC98E2FD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16E8-14D6-499C-B496-AD8B970C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7590"/>
            <a:ext cx="11008783" cy="4314825"/>
          </a:xfrm>
        </p:spPr>
        <p:txBody>
          <a:bodyPr/>
          <a:lstStyle/>
          <a:p>
            <a:r>
              <a:rPr lang="en-US" dirty="0"/>
              <a:t>3 Phases</a:t>
            </a:r>
          </a:p>
          <a:p>
            <a:pPr lvl="1"/>
            <a:r>
              <a:rPr lang="en-US" dirty="0"/>
              <a:t>Signal Shop</a:t>
            </a:r>
          </a:p>
          <a:p>
            <a:pPr lvl="1"/>
            <a:r>
              <a:rPr lang="en-US" dirty="0"/>
              <a:t>TERL</a:t>
            </a:r>
          </a:p>
          <a:p>
            <a:pPr lvl="1"/>
            <a:r>
              <a:rPr lang="en-US" dirty="0"/>
              <a:t>In Site</a:t>
            </a:r>
          </a:p>
          <a:p>
            <a:r>
              <a:rPr lang="en-US" dirty="0"/>
              <a:t>What are we evaluating?</a:t>
            </a:r>
          </a:p>
          <a:p>
            <a:pPr lvl="1"/>
            <a:r>
              <a:rPr lang="en-US" dirty="0"/>
              <a:t>Controller/ RSU scenarios</a:t>
            </a:r>
          </a:p>
          <a:p>
            <a:pPr lvl="1"/>
            <a:r>
              <a:rPr lang="en-US" dirty="0"/>
              <a:t>Transmitted and Receive packages</a:t>
            </a:r>
          </a:p>
          <a:p>
            <a:pPr lvl="1"/>
            <a:r>
              <a:rPr lang="en-US" dirty="0"/>
              <a:t>Applications per RSU</a:t>
            </a:r>
          </a:p>
          <a:p>
            <a:pPr lvl="2"/>
            <a:r>
              <a:rPr lang="en-US" dirty="0"/>
              <a:t>SDKs - proprietary</a:t>
            </a:r>
          </a:p>
          <a:p>
            <a:r>
              <a:rPr lang="en-US" dirty="0"/>
              <a:t>Get our house in order</a:t>
            </a:r>
          </a:p>
          <a:p>
            <a:pPr lvl="1"/>
            <a:r>
              <a:rPr lang="en-US" dirty="0"/>
              <a:t>Connections</a:t>
            </a:r>
          </a:p>
          <a:p>
            <a:pPr lvl="1"/>
            <a:r>
              <a:rPr lang="en-US" dirty="0"/>
              <a:t>Security  - SCMS</a:t>
            </a:r>
          </a:p>
          <a:p>
            <a:pPr lvl="1"/>
            <a:r>
              <a:rPr lang="en-US" dirty="0"/>
              <a:t>Coordinate with Central Office and THEA Connected Vehicle testbed lessons learned</a:t>
            </a:r>
          </a:p>
          <a:p>
            <a:pPr lvl="1"/>
            <a:r>
              <a:rPr lang="en-US" dirty="0"/>
              <a:t>Worked with vendors and Counties to develop smart signals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A87A8-AB41-4827-8367-1DC4F050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18" y="1157590"/>
            <a:ext cx="4924789" cy="3690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21EE5-BF12-423A-9F82-0FFFAFC4D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36" y="1088166"/>
            <a:ext cx="7188119" cy="3760245"/>
          </a:xfrm>
          <a:prstGeom prst="rect">
            <a:avLst/>
          </a:prstGeom>
        </p:spPr>
      </p:pic>
      <p:pic>
        <p:nvPicPr>
          <p:cNvPr id="7" name="Picture 2" descr="Image result for fdot logo">
            <a:extLst>
              <a:ext uri="{FF2B5EF4-FFF2-40B4-BE49-F238E27FC236}">
                <a16:creationId xmlns:a16="http://schemas.microsoft.com/office/drawing/2014/main" id="{4989D3F3-A2D9-4F7F-B83E-19B0D9BA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6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2591-7B58-41A8-AF2C-AF20FFBB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D5 Connected Vehicle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A66FF-26A8-46E3-86D3-2391F9204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108075"/>
            <a:ext cx="4738794" cy="5035550"/>
          </a:xfrm>
        </p:spPr>
        <p:txBody>
          <a:bodyPr/>
          <a:lstStyle/>
          <a:p>
            <a:r>
              <a:rPr lang="en-US" dirty="0"/>
              <a:t>Projects:</a:t>
            </a:r>
          </a:p>
          <a:p>
            <a:pPr lvl="1"/>
            <a:r>
              <a:rPr lang="en-US" dirty="0"/>
              <a:t>I-75 FRAME</a:t>
            </a:r>
          </a:p>
          <a:p>
            <a:pPr lvl="1"/>
            <a:r>
              <a:rPr lang="en-US" dirty="0" err="1"/>
              <a:t>PedSafe</a:t>
            </a:r>
            <a:r>
              <a:rPr lang="en-US" dirty="0"/>
              <a:t>/</a:t>
            </a:r>
            <a:r>
              <a:rPr lang="en-US" dirty="0" err="1"/>
              <a:t>GreenWay</a:t>
            </a:r>
            <a:r>
              <a:rPr lang="en-US" dirty="0"/>
              <a:t> Deployment</a:t>
            </a:r>
          </a:p>
          <a:p>
            <a:pPr lvl="1"/>
            <a:r>
              <a:rPr lang="en-US" dirty="0"/>
              <a:t>CV Pilot on SR 434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we are using this technology? </a:t>
            </a:r>
          </a:p>
          <a:p>
            <a:pPr lvl="1"/>
            <a:r>
              <a:rPr lang="en-US" dirty="0"/>
              <a:t>Technology don’t dictate needs</a:t>
            </a:r>
          </a:p>
          <a:p>
            <a:pPr lvl="1"/>
            <a:r>
              <a:rPr lang="en-US" dirty="0"/>
              <a:t>Needs dictate Technology</a:t>
            </a:r>
          </a:p>
          <a:p>
            <a:pPr lvl="2"/>
            <a:r>
              <a:rPr lang="en-US" dirty="0"/>
              <a:t>Safety </a:t>
            </a:r>
          </a:p>
          <a:p>
            <a:pPr lvl="2"/>
            <a:r>
              <a:rPr lang="en-US" dirty="0"/>
              <a:t>Mobility</a:t>
            </a:r>
          </a:p>
          <a:p>
            <a:pPr lvl="2"/>
            <a:r>
              <a:rPr lang="en-US"/>
              <a:t>Environment </a:t>
            </a:r>
            <a:endParaRPr lang="en-US" dirty="0"/>
          </a:p>
          <a:p>
            <a:pPr lvl="2"/>
            <a:r>
              <a:rPr lang="en-US" dirty="0"/>
              <a:t>Weather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29283-4124-4048-B201-4C3D3B8B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259" y="2468196"/>
            <a:ext cx="4623435" cy="1708785"/>
          </a:xfrm>
          <a:prstGeom prst="rect">
            <a:avLst/>
          </a:prstGeom>
        </p:spPr>
      </p:pic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id="{505B8466-7816-486D-859C-00EA6017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4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2591-7B58-41A8-AF2C-AF20FFBB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I-75 FRAME - </a:t>
            </a:r>
            <a:r>
              <a:rPr lang="en-US" sz="2800" dirty="0"/>
              <a:t>Florida’s Regional Advanced Mobility Elements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A66FF-26A8-46E3-86D3-2391F9204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4" y="1108075"/>
            <a:ext cx="6589645" cy="5035550"/>
          </a:xfrm>
        </p:spPr>
        <p:txBody>
          <a:bodyPr/>
          <a:lstStyle/>
          <a:p>
            <a:r>
              <a:rPr lang="en-US" dirty="0"/>
              <a:t>I-75 FRAME</a:t>
            </a:r>
          </a:p>
          <a:p>
            <a:pPr lvl="1"/>
            <a:r>
              <a:rPr lang="en-US" dirty="0"/>
              <a:t>D-2 Gainesville </a:t>
            </a:r>
          </a:p>
          <a:p>
            <a:pPr lvl="1"/>
            <a:r>
              <a:rPr lang="en-US" dirty="0"/>
              <a:t>D-5 Ocala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Purpose: Provide CV technology along connecting corridors between I-75 and US 301/441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Technology: </a:t>
            </a:r>
          </a:p>
          <a:p>
            <a:pPr lvl="1"/>
            <a:r>
              <a:rPr lang="en-US" dirty="0"/>
              <a:t>Advance Signal Controllers </a:t>
            </a:r>
          </a:p>
          <a:p>
            <a:pPr lvl="1"/>
            <a:r>
              <a:rPr lang="en-US" dirty="0"/>
              <a:t>Connected Vehicle Technology </a:t>
            </a:r>
          </a:p>
          <a:p>
            <a:pPr lvl="2"/>
            <a:r>
              <a:rPr lang="en-US" dirty="0" err="1"/>
              <a:t>SPaT</a:t>
            </a:r>
            <a:endParaRPr lang="en-US" dirty="0"/>
          </a:p>
          <a:p>
            <a:pPr lvl="2"/>
            <a:r>
              <a:rPr lang="en-US" dirty="0"/>
              <a:t>EVP</a:t>
            </a:r>
          </a:p>
          <a:p>
            <a:pPr lvl="2"/>
            <a:r>
              <a:rPr lang="en-US" dirty="0"/>
              <a:t>TSP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28BEB-16E5-436B-A95B-C21065B6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529" y="877881"/>
            <a:ext cx="4449987" cy="5444261"/>
          </a:xfrm>
          <a:prstGeom prst="rect">
            <a:avLst/>
          </a:prstGeom>
        </p:spPr>
      </p:pic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id="{B1DCC88F-D714-4878-80B9-2ACEDD14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06319"/>
      </p:ext>
    </p:extLst>
  </p:cSld>
  <p:clrMapOvr>
    <a:masterClrMapping/>
  </p:clrMapOvr>
</p:sld>
</file>

<file path=ppt/theme/theme1.xml><?xml version="1.0" encoding="utf-8"?>
<a:theme xmlns:a="http://schemas.openxmlformats.org/drawingml/2006/main" name="KAI 2009 Redesign Dark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FDOT_Gun Metal</Template>
  <TotalTime>9253</TotalTime>
  <Words>521</Words>
  <Application>Microsoft Office PowerPoint</Application>
  <PresentationFormat>Widescreen</PresentationFormat>
  <Paragraphs>174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Georgia</vt:lpstr>
      <vt:lpstr>Helvetica</vt:lpstr>
      <vt:lpstr>Helvetica Light</vt:lpstr>
      <vt:lpstr>Open Sans Light</vt:lpstr>
      <vt:lpstr>Verdana</vt:lpstr>
      <vt:lpstr>Wingdings</vt:lpstr>
      <vt:lpstr>KAI 2009 Redesign Dark</vt:lpstr>
      <vt:lpstr>FDOT’s Connected  Vehicle Evaluation</vt:lpstr>
      <vt:lpstr>Connected and Autonomous Vehicles</vt:lpstr>
      <vt:lpstr>Connected Vehicle(CV)</vt:lpstr>
      <vt:lpstr>Connected Vehicle Components</vt:lpstr>
      <vt:lpstr>Connected Vehicle Components</vt:lpstr>
      <vt:lpstr>Connected Vehicle Applications</vt:lpstr>
      <vt:lpstr>CV Evaluation</vt:lpstr>
      <vt:lpstr>D5 Connected Vehicle Projects</vt:lpstr>
      <vt:lpstr>I-75 FRAME - Florida’s Regional Advanced Mobility Elements</vt:lpstr>
      <vt:lpstr>CV Pilot  at SR 434</vt:lpstr>
      <vt:lpstr>PedSafe/GreenWay Deployment</vt:lpstr>
      <vt:lpstr>Ped Safe (UCF Area)</vt:lpstr>
      <vt:lpstr>PowerPoint Presentation</vt:lpstr>
      <vt:lpstr>Applications </vt:lpstr>
      <vt:lpstr>Autonomous Vehicle(AV) </vt:lpstr>
      <vt:lpstr>So what am I going to see</vt:lpstr>
      <vt:lpstr>What did we learn today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ATCMTD Proposal</dc:title>
  <dc:creator>Jeremy Dilmore;Jorge Barrios;Ryan Cunningham</dc:creator>
  <cp:lastModifiedBy>King, Katie</cp:lastModifiedBy>
  <cp:revision>156</cp:revision>
  <dcterms:created xsi:type="dcterms:W3CDTF">2017-06-20T16:44:54Z</dcterms:created>
  <dcterms:modified xsi:type="dcterms:W3CDTF">2018-04-02T14:48:43Z</dcterms:modified>
</cp:coreProperties>
</file>