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5"/>
  </p:sldMasterIdLst>
  <p:notesMasterIdLst>
    <p:notesMasterId r:id="rId21"/>
  </p:notesMasterIdLst>
  <p:handoutMasterIdLst>
    <p:handoutMasterId r:id="rId22"/>
  </p:handoutMasterIdLst>
  <p:sldIdLst>
    <p:sldId id="260" r:id="rId6"/>
    <p:sldId id="263" r:id="rId7"/>
    <p:sldId id="267" r:id="rId8"/>
    <p:sldId id="268" r:id="rId9"/>
    <p:sldId id="257" r:id="rId10"/>
    <p:sldId id="259" r:id="rId11"/>
    <p:sldId id="258" r:id="rId12"/>
    <p:sldId id="271" r:id="rId13"/>
    <p:sldId id="261" r:id="rId14"/>
    <p:sldId id="264" r:id="rId15"/>
    <p:sldId id="265" r:id="rId16"/>
    <p:sldId id="266" r:id="rId17"/>
    <p:sldId id="262" r:id="rId18"/>
    <p:sldId id="270" r:id="rId19"/>
    <p:sldId id="269" r:id="rId20"/>
  </p:sldIdLst>
  <p:sldSz cx="9901238" cy="6840538"/>
  <p:notesSz cx="7010400" cy="9296400"/>
  <p:custDataLst>
    <p:tags r:id="rId23"/>
  </p:custDataLst>
  <p:defaultTextStyle>
    <a:defPPr>
      <a:defRPr lang="de-DE"/>
    </a:defPPr>
    <a:lvl1pPr algn="l" defTabSz="4564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6494" algn="l" defTabSz="4564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2990" algn="l" defTabSz="4564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69485" algn="l" defTabSz="4564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5980" algn="l" defTabSz="4564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2475" algn="l" defTabSz="91299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38969" algn="l" defTabSz="91299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195464" algn="l" defTabSz="91299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1959" algn="l" defTabSz="91299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6019">
          <p15:clr>
            <a:srgbClr val="A4A3A4"/>
          </p15:clr>
        </p15:guide>
        <p15:guide id="3" pos="3117">
          <p15:clr>
            <a:srgbClr val="A4A3A4"/>
          </p15:clr>
        </p15:guide>
        <p15:guide id="4" pos="238" userDrawn="1">
          <p15:clr>
            <a:srgbClr val="A4A3A4"/>
          </p15:clr>
        </p15:guide>
        <p15:guide id="5" orient="horz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uchlenz Peter" initials="PS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E3E"/>
    <a:srgbClr val="FFE799"/>
    <a:srgbClr val="D9D9D9"/>
    <a:srgbClr val="FFCC00"/>
    <a:srgbClr val="BB5959"/>
    <a:srgbClr val="CCFFCC"/>
    <a:srgbClr val="FFF3CC"/>
    <a:srgbClr val="800000"/>
    <a:srgbClr val="FFFFFF"/>
    <a:srgbClr val="CD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66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200" y="84"/>
      </p:cViewPr>
      <p:guideLst>
        <p:guide orient="horz" pos="2142"/>
        <p:guide pos="6019"/>
        <p:guide pos="3117"/>
        <p:guide pos="238"/>
        <p:guide orient="horz"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768" y="-72"/>
      </p:cViewPr>
      <p:guideLst>
        <p:guide orient="horz" pos="3127"/>
        <p:guide pos="2141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7" charset="0"/>
              </a:defRPr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380" y="2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7" charset="0"/>
              </a:defRPr>
            </a:lvl1pPr>
          </a:lstStyle>
          <a:p>
            <a:fld id="{FF9D1862-4B25-4132-A5BC-C6D175ABD472}" type="datetime1">
              <a:rPr lang="de-DE"/>
              <a:pPr/>
              <a:t>04.01.2017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8829797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7" charset="0"/>
              </a:defRPr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380" y="8829797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7" charset="0"/>
              </a:defRPr>
            </a:lvl1pPr>
          </a:lstStyle>
          <a:p>
            <a:fld id="{B3EADE67-CBBF-479F-BB93-A4087F01ED3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62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380" y="2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7" charset="0"/>
              </a:defRPr>
            </a:lvl1pPr>
          </a:lstStyle>
          <a:p>
            <a:fld id="{D9862305-4D9E-421B-B5DC-24176D11D9E7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700088"/>
            <a:ext cx="504190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555" tIns="47780" rIns="95555" bIns="477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16387"/>
            <a:ext cx="5608320" cy="4183083"/>
          </a:xfrm>
          <a:prstGeom prst="rect">
            <a:avLst/>
          </a:prstGeom>
        </p:spPr>
        <p:txBody>
          <a:bodyPr vert="horz" wrap="square" lIns="95555" tIns="47780" rIns="95555" bIns="477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8829797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7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380" y="8829797"/>
            <a:ext cx="3038386" cy="465118"/>
          </a:xfrm>
          <a:prstGeom prst="rect">
            <a:avLst/>
          </a:prstGeom>
        </p:spPr>
        <p:txBody>
          <a:bodyPr vert="horz" wrap="square" lIns="95555" tIns="47780" rIns="95555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7" charset="0"/>
              </a:defRPr>
            </a:lvl1pPr>
          </a:lstStyle>
          <a:p>
            <a:fld id="{1DA976A5-ADE9-4882-BA39-640236C0CA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429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49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6494" algn="l" defTabSz="45649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2990" algn="l" defTabSz="45649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69485" algn="l" defTabSz="45649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5980" algn="l" defTabSz="45649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2475" algn="l" defTabSz="4564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69" algn="l" defTabSz="4564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64" algn="l" defTabSz="4564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59" algn="l" defTabSz="4564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898838" cy="6840538"/>
          </a:xfrm>
          <a:solidFill>
            <a:srgbClr val="D9D9D9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Adding picture 27.5 x 19.0 cm; 150dpi by clicking on symbol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0" y="1512009"/>
            <a:ext cx="1805318" cy="556031"/>
          </a:xfrm>
          <a:solidFill>
            <a:schemeClr val="bg1"/>
          </a:solidFill>
        </p:spPr>
        <p:txBody>
          <a:bodyPr wrap="none" lIns="89860" tIns="46727" rIns="89860" bIns="46727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</a:lstStyle>
          <a:p>
            <a:pPr lvl="0"/>
            <a:r>
              <a:rPr lang="en-US" noProof="0" dirty="0"/>
              <a:t>Keyword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11273" y="5112007"/>
            <a:ext cx="1805318" cy="556031"/>
          </a:xfrm>
          <a:solidFill>
            <a:schemeClr val="bg1"/>
          </a:solidFill>
        </p:spPr>
        <p:txBody>
          <a:bodyPr wrap="none" lIns="89860" tIns="46727" rIns="89860" bIns="46727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</a:lstStyle>
          <a:p>
            <a:pPr lvl="0"/>
            <a:r>
              <a:rPr lang="en-US" noProof="0" dirty="0"/>
              <a:t>Keyword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790723" y="3420000"/>
            <a:ext cx="6480000" cy="771475"/>
          </a:xfrm>
          <a:solidFill>
            <a:schemeClr val="bg1"/>
          </a:solidFill>
        </p:spPr>
        <p:txBody>
          <a:bodyPr wrap="square" lIns="89860" tIns="46727" rIns="89860" bIns="46727">
            <a:spAutoFit/>
          </a:bodyPr>
          <a:lstStyle>
            <a:lvl1pPr marL="0" indent="0">
              <a:spcAft>
                <a:spcPts val="0"/>
              </a:spcAft>
              <a:buNone/>
              <a:defRPr sz="2200" b="1"/>
            </a:lvl1pPr>
          </a:lstStyle>
          <a:p>
            <a:r>
              <a:rPr lang="en-US" sz="2200" b="1" dirty="0"/>
              <a:t>Short, poignant introductory sentence</a:t>
            </a:r>
          </a:p>
          <a:p>
            <a:r>
              <a:rPr lang="en-US" sz="2200" b="1" dirty="0"/>
              <a:t>or the core statement of the presentation.</a:t>
            </a:r>
            <a:endParaRPr lang="en-US" sz="2200" b="1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 (1-column on th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0" y="1800002"/>
            <a:ext cx="2878616" cy="4320000"/>
          </a:xfrm>
          <a:prstGeom prst="rect">
            <a:avLst/>
          </a:prstGeom>
        </p:spPr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March 2016</a:t>
            </a:r>
            <a:endParaRPr lang="en-US" dirty="0"/>
          </a:p>
        </p:txBody>
      </p:sp>
      <p:sp>
        <p:nvSpPr>
          <p:cNvPr id="5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0" y="1800002"/>
            <a:ext cx="5760000" cy="4320000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Adding picture 16.0 x 12.0 cm; 150dpi by clicking on symbol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s (3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40" y="1800002"/>
            <a:ext cx="2880000" cy="43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10000"/>
              <a:defRPr sz="2000"/>
            </a:lvl1pPr>
            <a:lvl2pPr>
              <a:buSzPct val="110000"/>
              <a:defRPr sz="1600"/>
            </a:lvl2pPr>
            <a:lvl3pPr>
              <a:buSzPct val="110000"/>
              <a:defRPr sz="1600"/>
            </a:lvl3pPr>
            <a:lvl4pPr>
              <a:defRPr sz="1600"/>
            </a:lvl4pPr>
            <a:lvl5pPr>
              <a:defRPr sz="1600"/>
            </a:lvl5pPr>
            <a:lvl6pPr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10000" y="1800002"/>
            <a:ext cx="2880000" cy="43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10000"/>
              <a:defRPr sz="2000"/>
            </a:lvl1pPr>
            <a:lvl2pPr>
              <a:buSzPct val="110000"/>
              <a:defRPr sz="1600"/>
            </a:lvl2pPr>
            <a:lvl3pPr>
              <a:buSzPct val="110000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en-US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480000" y="1800002"/>
            <a:ext cx="2880000" cy="43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10000"/>
              <a:defRPr sz="2000"/>
            </a:lvl1pPr>
            <a:lvl2pPr>
              <a:buSzPct val="110000"/>
              <a:defRPr sz="1600"/>
            </a:lvl2pPr>
            <a:lvl3pPr>
              <a:buSzPct val="110000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4"/>
          </p:nvPr>
        </p:nvSpPr>
        <p:spPr>
          <a:xfrm>
            <a:off x="3" y="6460508"/>
            <a:ext cx="957465" cy="380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March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9739" y="1800000"/>
            <a:ext cx="8820000" cy="251999"/>
          </a:xfrm>
          <a:prstGeom prst="rect">
            <a:avLst/>
          </a:prstGeo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600" b="1"/>
            </a:lvl1pPr>
            <a:lvl2pPr marL="456494" indent="0">
              <a:buNone/>
              <a:defRPr sz="2000" b="1"/>
            </a:lvl2pPr>
            <a:lvl3pPr marL="912990" indent="0">
              <a:buNone/>
              <a:defRPr sz="1800" b="1"/>
            </a:lvl3pPr>
            <a:lvl4pPr marL="1369485" indent="0">
              <a:buNone/>
              <a:defRPr sz="1600" b="1"/>
            </a:lvl4pPr>
            <a:lvl5pPr marL="1825980" indent="0">
              <a:buNone/>
              <a:defRPr sz="1600" b="1"/>
            </a:lvl5pPr>
            <a:lvl6pPr marL="2282475" indent="0">
              <a:buNone/>
              <a:defRPr sz="1600" b="1"/>
            </a:lvl6pPr>
            <a:lvl7pPr marL="2738969" indent="0">
              <a:buNone/>
              <a:defRPr sz="1600" b="1"/>
            </a:lvl7pPr>
            <a:lvl8pPr marL="3195464" indent="0">
              <a:buNone/>
              <a:defRPr sz="1600" b="1"/>
            </a:lvl8pPr>
            <a:lvl9pPr marL="3651959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format by clicking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39740" y="2268002"/>
            <a:ext cx="88200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0000"/>
              <a:defRPr sz="2000"/>
            </a:lvl1pPr>
            <a:lvl2pPr>
              <a:buSzPct val="110000"/>
              <a:defRPr sz="1600"/>
            </a:lvl2pPr>
            <a:lvl3pPr>
              <a:buSzPct val="110000"/>
              <a:defRPr sz="1600"/>
            </a:lvl3pPr>
            <a:lvl4pPr>
              <a:buSzPct val="110000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>
          <a:xfrm>
            <a:off x="3" y="6460508"/>
            <a:ext cx="957465" cy="380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March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>
            <a:spLocks noChangeArrowheads="1"/>
          </p:cNvSpPr>
          <p:nvPr userDrawn="1"/>
        </p:nvSpPr>
        <p:spPr bwMode="auto">
          <a:xfrm>
            <a:off x="0" y="690388"/>
            <a:ext cx="9901238" cy="7600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US" noProof="0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26" name="Rechteck 3"/>
          <p:cNvSpPr/>
          <p:nvPr userDrawn="1"/>
        </p:nvSpPr>
        <p:spPr>
          <a:xfrm>
            <a:off x="0" y="1444113"/>
            <a:ext cx="9901238" cy="50163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0" tIns="45649" rIns="91300" bIns="45649" anchor="ctr"/>
          <a:lstStyle/>
          <a:p>
            <a:pPr algn="ctr"/>
            <a:endParaRPr lang="en-US" noProof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84003"/>
            <a:ext cx="9901238" cy="75599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US" noProof="0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3" name="Rechteck 3"/>
          <p:cNvSpPr/>
          <p:nvPr/>
        </p:nvSpPr>
        <p:spPr>
          <a:xfrm>
            <a:off x="0" y="1440002"/>
            <a:ext cx="9901238" cy="5040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0" tIns="45649" rIns="91300" bIns="45649" anchor="ctr"/>
          <a:lstStyle/>
          <a:p>
            <a:pPr algn="ctr"/>
            <a:endParaRPr lang="en-US" noProof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9" name="Titel 2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6" name="Textfeld 35"/>
          <p:cNvSpPr txBox="1"/>
          <p:nvPr userDrawn="1"/>
        </p:nvSpPr>
        <p:spPr>
          <a:xfrm>
            <a:off x="359825" y="142512"/>
            <a:ext cx="5940000" cy="5386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r>
              <a:rPr lang="en-US" sz="1200" b="1" noProof="0" dirty="0" err="1"/>
              <a:t>Kapsch</a:t>
            </a:r>
            <a:r>
              <a:rPr lang="en-US" sz="1200" b="1" noProof="0" dirty="0"/>
              <a:t> </a:t>
            </a:r>
            <a:r>
              <a:rPr lang="en-US" sz="1200" b="1" noProof="0" dirty="0" err="1"/>
              <a:t>TrafficCom</a:t>
            </a:r>
            <a:endParaRPr lang="en-US" sz="1200" b="1" noProof="0" dirty="0"/>
          </a:p>
        </p:txBody>
      </p:sp>
      <p:pic>
        <p:nvPicPr>
          <p:cNvPr id="37" name="Bild 12" descr="kapsch.png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812002" y="234356"/>
            <a:ext cx="1727169" cy="2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29"/>
          <p:cNvSpPr>
            <a:spLocks noChangeArrowheads="1"/>
          </p:cNvSpPr>
          <p:nvPr userDrawn="1"/>
        </p:nvSpPr>
        <p:spPr bwMode="auto">
          <a:xfrm>
            <a:off x="0" y="6480000"/>
            <a:ext cx="9901238" cy="3605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9285848" y="6460508"/>
            <a:ext cx="139237" cy="38003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936001" y="6469201"/>
            <a:ext cx="144000" cy="36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900" b="1" dirty="0"/>
              <a:t>|</a:t>
            </a:r>
          </a:p>
        </p:txBody>
      </p:sp>
      <p:sp>
        <p:nvSpPr>
          <p:cNvPr id="20" name="Textfeld 25"/>
          <p:cNvSpPr txBox="1"/>
          <p:nvPr userDrawn="1"/>
        </p:nvSpPr>
        <p:spPr>
          <a:xfrm>
            <a:off x="1100139" y="6460508"/>
            <a:ext cx="3594356" cy="38003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endParaRPr lang="en-US" sz="900" noProof="0" dirty="0"/>
          </a:p>
        </p:txBody>
      </p:sp>
      <p:sp>
        <p:nvSpPr>
          <p:cNvPr id="21" name="Textfeld 26"/>
          <p:cNvSpPr txBox="1"/>
          <p:nvPr userDrawn="1"/>
        </p:nvSpPr>
        <p:spPr>
          <a:xfrm>
            <a:off x="5088136" y="6472689"/>
            <a:ext cx="4197712" cy="38003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/>
            <a:endParaRPr lang="en-US" sz="900" noProof="0" dirty="0"/>
          </a:p>
        </p:txBody>
      </p:sp>
      <p:sp>
        <p:nvSpPr>
          <p:cNvPr id="22" name="Textfeld 28"/>
          <p:cNvSpPr txBox="1"/>
          <p:nvPr userDrawn="1"/>
        </p:nvSpPr>
        <p:spPr>
          <a:xfrm>
            <a:off x="9414771" y="6460508"/>
            <a:ext cx="486467" cy="38003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fld id="{3638C868-1574-4B8E-B7F1-F6DB32A8F36A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898838" cy="6840538"/>
          </a:xfrm>
          <a:solidFill>
            <a:srgbClr val="D9D9D9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Adding picture 27.5 x 19.0 cm; 150dpi by clicking on symbol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0" y="1512009"/>
            <a:ext cx="1805318" cy="556031"/>
          </a:xfrm>
          <a:solidFill>
            <a:schemeClr val="bg1"/>
          </a:solidFill>
        </p:spPr>
        <p:txBody>
          <a:bodyPr wrap="none" lIns="89860" tIns="46727" rIns="89860" bIns="46727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</a:lstStyle>
          <a:p>
            <a:pPr lvl="0"/>
            <a:r>
              <a:rPr lang="en-US" noProof="0" dirty="0"/>
              <a:t>Keyword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11273" y="5112007"/>
            <a:ext cx="1805318" cy="556031"/>
          </a:xfrm>
          <a:solidFill>
            <a:schemeClr val="bg1"/>
          </a:solidFill>
        </p:spPr>
        <p:txBody>
          <a:bodyPr wrap="none" lIns="89860" tIns="46727" rIns="89860" bIns="46727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</a:lstStyle>
          <a:p>
            <a:pPr lvl="0"/>
            <a:r>
              <a:rPr lang="en-US" noProof="0" dirty="0"/>
              <a:t>Keyword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790723" y="3420000"/>
            <a:ext cx="6480000" cy="771475"/>
          </a:xfrm>
          <a:solidFill>
            <a:schemeClr val="bg1"/>
          </a:solidFill>
        </p:spPr>
        <p:txBody>
          <a:bodyPr wrap="square" lIns="89860" tIns="46727" rIns="89860" bIns="46727">
            <a:spAutoFit/>
          </a:bodyPr>
          <a:lstStyle>
            <a:lvl1pPr marL="0" indent="0">
              <a:spcAft>
                <a:spcPts val="0"/>
              </a:spcAft>
              <a:buNone/>
              <a:defRPr sz="2200" b="1"/>
            </a:lvl1pPr>
          </a:lstStyle>
          <a:p>
            <a:r>
              <a:rPr lang="en-US" sz="2200" b="1" dirty="0"/>
              <a:t>Short, poignant introductory sentence</a:t>
            </a:r>
          </a:p>
          <a:p>
            <a:r>
              <a:rPr lang="en-US" sz="2200" b="1" dirty="0"/>
              <a:t>or the core statement of the presentation.</a:t>
            </a:r>
            <a:endParaRPr lang="en-US" sz="2200" b="1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s with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0" y="1800002"/>
            <a:ext cx="8820000" cy="4320000"/>
          </a:xfrm>
          <a:prstGeom prst="rect">
            <a:avLst/>
          </a:prstGeom>
        </p:spPr>
        <p:txBody>
          <a:bodyPr/>
          <a:lstStyle>
            <a:lvl1pPr marL="179974" indent="-179974">
              <a:buSzPct val="110000"/>
              <a:defRPr/>
            </a:lvl1pPr>
            <a:lvl2pPr marL="358221" indent="-179974">
              <a:buSzPct val="110000"/>
              <a:defRPr/>
            </a:lvl2pPr>
            <a:lvl3pPr marL="540504" indent="-182281">
              <a:buSzPct val="110000"/>
              <a:defRPr/>
            </a:lvl3pPr>
            <a:lvl4pPr marL="716444" indent="-175940">
              <a:buSzPct val="110000"/>
              <a:defRPr/>
            </a:lvl4pPr>
            <a:lvl5pPr marL="898726" indent="-182281">
              <a:buSzPct val="110000"/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s without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0" y="1800002"/>
            <a:ext cx="882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79112" indent="0">
              <a:buNone/>
              <a:defRPr/>
            </a:lvl2pPr>
            <a:lvl3pPr marL="358221" indent="0">
              <a:buNone/>
              <a:defRPr/>
            </a:lvl3pPr>
            <a:lvl4pPr marL="539924" indent="0">
              <a:buNone/>
              <a:defRPr/>
            </a:lvl4pPr>
            <a:lvl5pPr marL="718028" indent="0">
              <a:buNone/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>
                <a:solidFill>
                  <a:prstClr val="black"/>
                </a:solidFill>
              </a:rPr>
              <a:t>March 2016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3408" r="25075"/>
          <a:stretch/>
        </p:blipFill>
        <p:spPr bwMode="auto">
          <a:xfrm>
            <a:off x="1" y="0"/>
            <a:ext cx="9901239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25" y="316692"/>
            <a:ext cx="8514032" cy="617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6450-8F5B-4DB2-8A16-6C5EAF0B9467}" type="datetime4">
              <a:rPr lang="en-GB" smtClean="0"/>
              <a:t>04 January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9292470" y="409357"/>
            <a:ext cx="185090" cy="782517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2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2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2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2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2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2"/>
            </a:p>
          </p:txBody>
        </p:sp>
      </p:grp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8023" y="855285"/>
            <a:ext cx="8513505" cy="407024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5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90388"/>
            <a:ext cx="9901238" cy="7600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1" y="682259"/>
            <a:ext cx="9898838" cy="262799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826" y="2268000"/>
            <a:ext cx="9180000" cy="100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300" b="0" baseline="0">
                <a:solidFill>
                  <a:schemeClr val="tx1"/>
                </a:solidFill>
              </a:defRPr>
            </a:lvl1pPr>
            <a:lvl2pPr marL="45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Edit subtitle master format by clicking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59825" y="682259"/>
            <a:ext cx="9180000" cy="144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0" baseline="0"/>
            </a:lvl1pPr>
          </a:lstStyle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17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0000"/>
            <a:ext cx="9898838" cy="3420538"/>
          </a:xfrm>
          <a:solidFill>
            <a:srgbClr val="D9D9D9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Adding picture 27.5 x 9.5 cm; 150dpi by clicking on symbol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59825" y="142512"/>
            <a:ext cx="5940000" cy="5386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r>
              <a:rPr lang="en-US" sz="1200" b="1" dirty="0" err="1"/>
              <a:t>Kapsch</a:t>
            </a:r>
            <a:r>
              <a:rPr lang="en-US" sz="1200" b="1" dirty="0"/>
              <a:t> </a:t>
            </a:r>
            <a:r>
              <a:rPr lang="en-US" sz="1200" b="1" dirty="0" err="1"/>
              <a:t>TrafficCom</a:t>
            </a:r>
            <a:endParaRPr lang="en-US" sz="1200" b="1" dirty="0"/>
          </a:p>
        </p:txBody>
      </p:sp>
      <p:pic>
        <p:nvPicPr>
          <p:cNvPr id="18" name="Bild 12" descr="kapsch.png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812002" y="234356"/>
            <a:ext cx="1727169" cy="2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90388"/>
            <a:ext cx="9901238" cy="7600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3" name="Rechteck 6"/>
          <p:cNvSpPr>
            <a:spLocks noChangeArrowheads="1"/>
          </p:cNvSpPr>
          <p:nvPr/>
        </p:nvSpPr>
        <p:spPr bwMode="auto">
          <a:xfrm>
            <a:off x="1" y="682259"/>
            <a:ext cx="9898838" cy="37080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2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826" y="682259"/>
            <a:ext cx="9180000" cy="3708000"/>
          </a:xfrm>
        </p:spPr>
        <p:txBody>
          <a:bodyPr tIns="0">
            <a:normAutofit/>
          </a:bodyPr>
          <a:lstStyle>
            <a:lvl1pPr algn="l">
              <a:lnSpc>
                <a:spcPct val="100000"/>
              </a:lnSpc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Edit title link format by clicking</a:t>
            </a:r>
          </a:p>
        </p:txBody>
      </p:sp>
      <p:sp>
        <p:nvSpPr>
          <p:cNvPr id="15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4500001"/>
            <a:ext cx="9898838" cy="2340539"/>
          </a:xfrm>
          <a:solidFill>
            <a:srgbClr val="D9D9D9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Adding picture 27.5 x 6.5 cm; 150dpi by clicking on symbol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59825" y="142512"/>
            <a:ext cx="5940000" cy="5386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r>
              <a:rPr lang="en-US" sz="1200" b="1" dirty="0" err="1"/>
              <a:t>Kapsch</a:t>
            </a:r>
            <a:r>
              <a:rPr lang="en-US" sz="1200" b="1" dirty="0"/>
              <a:t> </a:t>
            </a:r>
            <a:r>
              <a:rPr lang="en-US" sz="1200" b="1" dirty="0" err="1"/>
              <a:t>TrafficCom</a:t>
            </a:r>
            <a:endParaRPr lang="en-US" sz="1200" b="1" dirty="0"/>
          </a:p>
        </p:txBody>
      </p:sp>
      <p:pic>
        <p:nvPicPr>
          <p:cNvPr id="17" name="Bild 12" descr="kapsch.png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812002" y="234356"/>
            <a:ext cx="1727169" cy="2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s with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0" y="1800002"/>
            <a:ext cx="8820000" cy="4320000"/>
          </a:xfrm>
          <a:prstGeom prst="rect">
            <a:avLst/>
          </a:prstGeom>
        </p:spPr>
        <p:txBody>
          <a:bodyPr/>
          <a:lstStyle>
            <a:lvl1pPr marL="179974" indent="-179974">
              <a:buSzPct val="110000"/>
              <a:defRPr/>
            </a:lvl1pPr>
            <a:lvl2pPr marL="358221" indent="-179974">
              <a:buSzPct val="110000"/>
              <a:defRPr/>
            </a:lvl2pPr>
            <a:lvl3pPr marL="540504" indent="-182281">
              <a:buSzPct val="110000"/>
              <a:defRPr/>
            </a:lvl3pPr>
            <a:lvl4pPr marL="716444" indent="-175940">
              <a:buSzPct val="110000"/>
              <a:defRPr/>
            </a:lvl4pPr>
            <a:lvl5pPr marL="898726" indent="-182281">
              <a:buSzPct val="110000"/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 dirty="0"/>
              <a:t>April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s without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0" y="1800002"/>
            <a:ext cx="882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79112" indent="0">
              <a:buNone/>
              <a:defRPr/>
            </a:lvl2pPr>
            <a:lvl3pPr marL="358221" indent="0">
              <a:buNone/>
              <a:defRPr/>
            </a:lvl3pPr>
            <a:lvl4pPr marL="539924" indent="0">
              <a:buNone/>
              <a:defRPr/>
            </a:lvl4pPr>
            <a:lvl5pPr marL="718028" indent="0">
              <a:buNone/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s with Bullets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39309" y="1800002"/>
            <a:ext cx="7020000" cy="4320000"/>
          </a:xfrm>
          <a:prstGeom prst="rect">
            <a:avLst/>
          </a:prstGeom>
        </p:spPr>
        <p:txBody>
          <a:bodyPr/>
          <a:lstStyle>
            <a:lvl1pPr marL="179974" indent="-179974">
              <a:buSzPct val="110000"/>
              <a:defRPr/>
            </a:lvl1pPr>
            <a:lvl2pPr marL="358221" indent="-179974">
              <a:buSzPct val="110000"/>
              <a:defRPr/>
            </a:lvl2pPr>
            <a:lvl3pPr marL="540504" indent="-179974">
              <a:buSzPct val="110000"/>
              <a:defRPr/>
            </a:lvl3pPr>
            <a:lvl4pPr marL="719897" indent="-179974">
              <a:buSzPct val="110000"/>
              <a:defRPr/>
            </a:lvl4pPr>
            <a:lvl5pPr marL="898726" indent="-182281"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s without Bullets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39309" y="1800002"/>
            <a:ext cx="7020000" cy="43200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179112" indent="0">
              <a:buNone/>
              <a:defRPr/>
            </a:lvl2pPr>
            <a:lvl3pPr marL="358221" indent="0">
              <a:buNone/>
              <a:defRPr/>
            </a:lvl3pPr>
            <a:lvl4pPr marL="537333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 (2-column on th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1" y="1800002"/>
            <a:ext cx="5760000" cy="4320000"/>
          </a:xfrm>
          <a:prstGeom prst="rect">
            <a:avLst/>
          </a:prstGeom>
        </p:spPr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  <a:lvl4pPr>
              <a:buSzPct val="110000"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1800002"/>
            <a:ext cx="2878616" cy="4320000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Adding picture 8.0 x 12.0 cm; 150dpi by clicking on symbol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 (2-column on the left and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741" y="1800002"/>
            <a:ext cx="5760000" cy="1980000"/>
          </a:xfrm>
          <a:prstGeom prst="rect">
            <a:avLst/>
          </a:prstGeom>
        </p:spPr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  <a:lvl4pPr>
              <a:buNone/>
              <a:defRPr/>
            </a:lvl4pPr>
          </a:lstStyle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 hasCustomPrompt="1"/>
          </p:nvPr>
        </p:nvSpPr>
        <p:spPr>
          <a:xfrm>
            <a:off x="3600000" y="4140002"/>
            <a:ext cx="5760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March 2016</a:t>
            </a:r>
            <a:endParaRPr lang="en-US" dirty="0"/>
          </a:p>
        </p:txBody>
      </p:sp>
      <p:sp>
        <p:nvSpPr>
          <p:cNvPr id="6" name="Bildplatzhalter 17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0" y="1800002"/>
            <a:ext cx="2878616" cy="1980000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Adding picture 8.0 x 5.5 cm; 150dpi by clicking on symbol</a:t>
            </a:r>
          </a:p>
        </p:txBody>
      </p:sp>
      <p:sp>
        <p:nvSpPr>
          <p:cNvPr id="7" name="Bildplatzhalter 17"/>
          <p:cNvSpPr>
            <a:spLocks noGrp="1"/>
          </p:cNvSpPr>
          <p:nvPr>
            <p:ph type="pic" sz="quarter" idx="14" hasCustomPrompt="1"/>
          </p:nvPr>
        </p:nvSpPr>
        <p:spPr>
          <a:xfrm>
            <a:off x="539740" y="4140002"/>
            <a:ext cx="2878616" cy="1980000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Adding picture 8.0 x 5.5 cm; 150dpi by clicking on symbol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496574977"/>
              </p:ext>
            </p:extLst>
          </p:nvPr>
        </p:nvGraphicFramePr>
        <p:xfrm>
          <a:off x="1590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44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hteck 29"/>
          <p:cNvSpPr>
            <a:spLocks noChangeArrowheads="1"/>
          </p:cNvSpPr>
          <p:nvPr userDrawn="1"/>
        </p:nvSpPr>
        <p:spPr bwMode="auto">
          <a:xfrm>
            <a:off x="0" y="6480000"/>
            <a:ext cx="9901238" cy="3605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0" y="684003"/>
            <a:ext cx="9901238" cy="3730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00" tIns="45649" rIns="91300" bIns="45649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60000" y="684004"/>
            <a:ext cx="9180000" cy="37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Edit title master format by clicking</a:t>
            </a:r>
          </a:p>
        </p:txBody>
      </p:sp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539740" y="1800002"/>
            <a:ext cx="88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Edit master text format by clicking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59825" y="142512"/>
            <a:ext cx="5940000" cy="5386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r>
              <a:rPr lang="en-US" sz="1200" b="1" dirty="0" err="1"/>
              <a:t>Kapsch</a:t>
            </a:r>
            <a:r>
              <a:rPr lang="en-US" sz="1200" b="1" dirty="0"/>
              <a:t> </a:t>
            </a:r>
            <a:r>
              <a:rPr lang="en-US" sz="1200" b="1" dirty="0" err="1"/>
              <a:t>TrafficCom</a:t>
            </a:r>
            <a:endParaRPr lang="en-US" sz="1200" b="1" dirty="0"/>
          </a:p>
        </p:txBody>
      </p:sp>
      <p:pic>
        <p:nvPicPr>
          <p:cNvPr id="1031" name="Bild 12" descr="kapsch.png"/>
          <p:cNvPicPr preferRelativeResize="0">
            <a:picLocks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7812002" y="234356"/>
            <a:ext cx="1727169" cy="2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liennummernplatzhalter 5"/>
          <p:cNvSpPr txBox="1">
            <a:spLocks/>
          </p:cNvSpPr>
          <p:nvPr/>
        </p:nvSpPr>
        <p:spPr>
          <a:xfrm>
            <a:off x="9285848" y="6460508"/>
            <a:ext cx="139237" cy="38003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25" name="Fußzeilenplatzhalter 4"/>
          <p:cNvSpPr txBox="1">
            <a:spLocks/>
          </p:cNvSpPr>
          <p:nvPr/>
        </p:nvSpPr>
        <p:spPr>
          <a:xfrm>
            <a:off x="936001" y="6469201"/>
            <a:ext cx="144000" cy="36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900" b="1" dirty="0"/>
              <a:t>|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100139" y="6460508"/>
            <a:ext cx="3594356" cy="38003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r>
              <a:rPr lang="en-US" sz="900" dirty="0"/>
              <a:t>KTT</a:t>
            </a:r>
            <a:endParaRPr lang="en-US" sz="900" noProof="0" dirty="0"/>
          </a:p>
        </p:txBody>
      </p:sp>
      <p:sp>
        <p:nvSpPr>
          <p:cNvPr id="29" name="Textfeld 28"/>
          <p:cNvSpPr txBox="1"/>
          <p:nvPr/>
        </p:nvSpPr>
        <p:spPr>
          <a:xfrm>
            <a:off x="9414771" y="6460508"/>
            <a:ext cx="486467" cy="38003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fld id="{3638C868-1574-4B8E-B7F1-F6DB32A8F36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90921" y="234354"/>
            <a:ext cx="1949380" cy="358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46" r:id="rId15"/>
    <p:sldLayoutId id="2147483749" r:id="rId16"/>
    <p:sldLayoutId id="2147483750" r:id="rId17"/>
    <p:sldLayoutId id="2147483758" r:id="rId18"/>
    <p:sldLayoutId id="2147483759" r:id="rId19"/>
  </p:sldLayoutIdLst>
  <p:hf sldNum="0" hdr="0" ftr="0"/>
  <p:txStyles>
    <p:titleStyle>
      <a:lvl1pPr algn="l" defTabSz="456494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800" b="1" kern="1200" baseline="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1pPr>
      <a:lvl2pPr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2pPr>
      <a:lvl3pPr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3pPr>
      <a:lvl4pPr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4pPr>
      <a:lvl5pPr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5pPr>
      <a:lvl6pPr marL="456494"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6pPr>
      <a:lvl7pPr marL="912990"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7pPr>
      <a:lvl8pPr marL="1369485"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8pPr>
      <a:lvl9pPr marL="1825980" algn="l" defTabSz="456494" rtl="0" eaLnBrk="1" fontAlgn="base" hangingPunct="1">
        <a:lnSpc>
          <a:spcPts val="1997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9pPr>
    </p:titleStyle>
    <p:bodyStyle>
      <a:lvl1pPr marL="180696" indent="-180696" algn="l" defTabSz="456494" rtl="0" eaLnBrk="1" fontAlgn="base" hangingPunct="1">
        <a:spcBef>
          <a:spcPct val="0"/>
        </a:spcBef>
        <a:spcAft>
          <a:spcPts val="1599"/>
        </a:spcAft>
        <a:buClr>
          <a:schemeClr val="tx2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1pPr>
      <a:lvl2pPr marL="361391" indent="-179974" algn="l" defTabSz="456494" rtl="0" eaLnBrk="1" fontAlgn="base" hangingPunct="1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2pPr>
      <a:lvl3pPr marL="539924" indent="-179112" algn="l" defTabSz="456494" rtl="0" eaLnBrk="1" fontAlgn="base" hangingPunct="1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3pPr>
      <a:lvl4pPr marL="719897" indent="-179974" algn="l" defTabSz="456494" rtl="0" eaLnBrk="1" fontAlgn="base" hangingPunct="1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4pPr>
      <a:lvl5pPr marL="899871" indent="-179974" algn="l" defTabSz="456494" rtl="0" eaLnBrk="1" fontAlgn="base" hangingPunct="1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5pPr>
      <a:lvl6pPr marL="2510723" indent="-228247" algn="l" defTabSz="4564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17" indent="-228247" algn="l" defTabSz="4564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11" indent="-228247" algn="l" defTabSz="4564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206" indent="-228247" algn="l" defTabSz="4564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0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5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0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5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69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64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59" algn="l" defTabSz="4564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evin.miller@kapsch.ne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011" y="1189335"/>
            <a:ext cx="9180000" cy="1440000"/>
          </a:xfrm>
        </p:spPr>
        <p:txBody>
          <a:bodyPr>
            <a:normAutofit fontScale="90000"/>
          </a:bodyPr>
          <a:lstStyle/>
          <a:p>
            <a:r>
              <a:rPr lang="en-US" dirty="0"/>
              <a:t>Florida DOT – District 5:  Big Data and Decision Support for an Integrated Corridor Management System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529" b="25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73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Support System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672" y="1829282"/>
            <a:ext cx="6840305" cy="426147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</p:spPr>
        <p:txBody>
          <a:bodyPr/>
          <a:lstStyle/>
          <a:p>
            <a:pPr algn="r"/>
            <a:r>
              <a:rPr lang="de-DE" dirty="0" err="1"/>
              <a:t>January</a:t>
            </a:r>
            <a:r>
              <a:rPr lang="de-DE" dirty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ICM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Exchange Network</a:t>
            </a:r>
          </a:p>
          <a:p>
            <a:pPr lvl="1"/>
            <a:r>
              <a:rPr lang="en-US" sz="1800" dirty="0"/>
              <a:t>Stakeholders can view/ edit/ create events and equipment status</a:t>
            </a:r>
          </a:p>
          <a:p>
            <a:pPr lvl="1"/>
            <a:r>
              <a:rPr lang="en-US" sz="1800" dirty="0"/>
              <a:t>Coordinate Response Plans</a:t>
            </a:r>
          </a:p>
          <a:p>
            <a:r>
              <a:rPr lang="en-US" dirty="0"/>
              <a:t>Decision Support System</a:t>
            </a:r>
          </a:p>
          <a:p>
            <a:pPr lvl="1"/>
            <a:r>
              <a:rPr lang="en-US" sz="1800" dirty="0"/>
              <a:t>Expert Rules Engine:  Criteria based logic to select a Response Plan Set</a:t>
            </a:r>
          </a:p>
          <a:p>
            <a:pPr lvl="1"/>
            <a:r>
              <a:rPr lang="en-US" sz="1800" dirty="0"/>
              <a:t>Predictive Model:  Select best options within each Response Plan Set and recommend a response plan or do nothing</a:t>
            </a:r>
          </a:p>
          <a:p>
            <a:pPr lvl="1"/>
            <a:r>
              <a:rPr lang="en-US" sz="1800" dirty="0"/>
              <a:t>Evaluation Model:  Offline used to evaluate how response was done, and recommend improvements to plans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</p:spPr>
        <p:txBody>
          <a:bodyPr/>
          <a:lstStyle/>
          <a:p>
            <a:pPr algn="r"/>
            <a:r>
              <a:rPr lang="de-DE" dirty="0" err="1"/>
              <a:t>January</a:t>
            </a:r>
            <a:r>
              <a:rPr lang="de-DE" dirty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6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35" y="1376053"/>
            <a:ext cx="8820000" cy="4320000"/>
          </a:xfrm>
        </p:spPr>
        <p:txBody>
          <a:bodyPr/>
          <a:lstStyle/>
          <a:p>
            <a:r>
              <a:rPr lang="en-US" dirty="0"/>
              <a:t>Hierarchical DSS</a:t>
            </a:r>
          </a:p>
          <a:p>
            <a:pPr lvl="1"/>
            <a:r>
              <a:rPr lang="en-US" dirty="0"/>
              <a:t>Level 1 :  Local Signalized Intersections</a:t>
            </a:r>
          </a:p>
          <a:p>
            <a:pPr lvl="2"/>
            <a:r>
              <a:rPr lang="en-US" dirty="0"/>
              <a:t>Deterministic Model to evaluate if a signal and adjacent signals are operating outside of norms</a:t>
            </a:r>
          </a:p>
          <a:p>
            <a:pPr lvl="2"/>
            <a:r>
              <a:rPr lang="en-US" dirty="0"/>
              <a:t>Send Message to Operator with recommended changes</a:t>
            </a:r>
          </a:p>
          <a:p>
            <a:pPr lvl="1"/>
            <a:r>
              <a:rPr lang="en-US" dirty="0"/>
              <a:t>Level 2 :  Regional ICM Response</a:t>
            </a:r>
          </a:p>
          <a:p>
            <a:pPr lvl="2"/>
            <a:r>
              <a:rPr lang="en-US" dirty="0"/>
              <a:t>Event Based Rules Engine select initial Plan Set (Location of Event, Severity, Time of Day)</a:t>
            </a:r>
          </a:p>
          <a:p>
            <a:pPr lvl="2"/>
            <a:r>
              <a:rPr lang="en-US" dirty="0"/>
              <a:t>Predictive Model will evaluate Plan Set to determine best options (Signal Plans, DMS Messaging, Transit Impacts) vs. a “Do Nothing” approach</a:t>
            </a:r>
          </a:p>
          <a:p>
            <a:pPr lvl="2"/>
            <a:r>
              <a:rPr lang="en-US" dirty="0"/>
              <a:t>Through IEN will notify stakeholders of changes</a:t>
            </a:r>
          </a:p>
          <a:p>
            <a:r>
              <a:rPr lang="en-US" dirty="0"/>
              <a:t>Level 2 Response Plans will overrule Level 1 changes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</p:spPr>
        <p:txBody>
          <a:bodyPr/>
          <a:lstStyle/>
          <a:p>
            <a:pPr algn="r"/>
            <a:r>
              <a:rPr lang="de-DE" dirty="0" err="1"/>
              <a:t>January</a:t>
            </a:r>
            <a:r>
              <a:rPr lang="de-DE" dirty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0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 dirty="0" err="1"/>
              <a:t>January</a:t>
            </a:r>
            <a:r>
              <a:rPr lang="de-DE" dirty="0"/>
              <a:t>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709" y="1085625"/>
            <a:ext cx="7739149" cy="53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/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Arterial Management</a:t>
            </a:r>
          </a:p>
          <a:p>
            <a:pPr lvl="1"/>
            <a:r>
              <a:rPr lang="en-US" dirty="0"/>
              <a:t>Utilize existing City and County vendor traffic signal software </a:t>
            </a:r>
          </a:p>
          <a:p>
            <a:pPr lvl="1"/>
            <a:r>
              <a:rPr lang="en-US" dirty="0"/>
              <a:t>Procure a central multi-vendor traffic signal software for smaller municipal systems and FDOT to operate (TBD)</a:t>
            </a:r>
          </a:p>
          <a:p>
            <a:r>
              <a:rPr lang="en-US" dirty="0"/>
              <a:t>Decision Support System</a:t>
            </a:r>
          </a:p>
          <a:p>
            <a:pPr lvl="1"/>
            <a:r>
              <a:rPr lang="en-US" dirty="0"/>
              <a:t>Invitation to Negotiate for design/ build/ O&amp;M for a works for hire software development</a:t>
            </a:r>
          </a:p>
          <a:p>
            <a:pPr lvl="1"/>
            <a:r>
              <a:rPr lang="en-US" dirty="0"/>
              <a:t>Procure Mesoscopic Modeling Platform</a:t>
            </a:r>
          </a:p>
          <a:p>
            <a:r>
              <a:rPr lang="en-US" dirty="0"/>
              <a:t>Data Fusion System </a:t>
            </a:r>
          </a:p>
          <a:p>
            <a:pPr lvl="1"/>
            <a:r>
              <a:rPr lang="en-US" dirty="0"/>
              <a:t>Invitation to Negotiate for design/ build/ O&amp;M for a works for hire software development</a:t>
            </a:r>
          </a:p>
          <a:p>
            <a:pPr lvl="1"/>
            <a:r>
              <a:rPr lang="en-US" dirty="0"/>
              <a:t>Utilize Data Warehousing and Data Analytics Tool sets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 dirty="0" err="1"/>
              <a:t>January</a:t>
            </a:r>
            <a:r>
              <a:rPr lang="de-DE" dirty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84004"/>
            <a:ext cx="9180000" cy="5326098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Dr. Kevin T. Miller, PE, PMP</a:t>
            </a:r>
            <a:br>
              <a:rPr lang="en-US" dirty="0"/>
            </a:br>
            <a:r>
              <a:rPr lang="en-US" dirty="0"/>
              <a:t>ICM Practice Lead</a:t>
            </a:r>
            <a:br>
              <a:rPr lang="en-US" dirty="0"/>
            </a:br>
            <a:r>
              <a:rPr lang="en-US" dirty="0" err="1"/>
              <a:t>Kapsch</a:t>
            </a:r>
            <a:r>
              <a:rPr lang="en-US" dirty="0"/>
              <a:t> </a:t>
            </a:r>
            <a:r>
              <a:rPr lang="en-US" dirty="0" err="1"/>
              <a:t>TrafficCom</a:t>
            </a:r>
            <a:r>
              <a:rPr lang="en-US" dirty="0"/>
              <a:t> Transportation</a:t>
            </a:r>
            <a:br>
              <a:rPr lang="en-US" dirty="0"/>
            </a:br>
            <a:r>
              <a:rPr lang="en-US" dirty="0">
                <a:hlinkClick r:id="rId2"/>
              </a:rPr>
              <a:t>kevin.miller@kapsch.net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3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FDOT D5 – Integrated Corridor Management Program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739" y="1800002"/>
            <a:ext cx="4248391" cy="4320000"/>
          </a:xfrm>
        </p:spPr>
        <p:txBody>
          <a:bodyPr/>
          <a:lstStyle/>
          <a:p>
            <a:r>
              <a:rPr lang="en-US" sz="1800" dirty="0"/>
              <a:t>Orlando, FL region</a:t>
            </a:r>
          </a:p>
          <a:p>
            <a:pPr lvl="1"/>
            <a:r>
              <a:rPr lang="en-US" sz="1400" dirty="0"/>
              <a:t>FDOT (Freeways and Active Arterial </a:t>
            </a:r>
            <a:r>
              <a:rPr lang="en-US" sz="1400" dirty="0" err="1"/>
              <a:t>Mgmt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MetroPlan</a:t>
            </a:r>
            <a:r>
              <a:rPr lang="en-US" sz="1400" dirty="0"/>
              <a:t> (MPO)</a:t>
            </a:r>
          </a:p>
          <a:p>
            <a:pPr lvl="1"/>
            <a:r>
              <a:rPr lang="en-US" sz="1400" dirty="0"/>
              <a:t>2 Toll Authorities (FTE, CFX)</a:t>
            </a:r>
          </a:p>
          <a:p>
            <a:pPr lvl="1"/>
            <a:r>
              <a:rPr lang="en-US" sz="1400" dirty="0"/>
              <a:t>LYNX (Bus)</a:t>
            </a:r>
          </a:p>
          <a:p>
            <a:pPr lvl="1"/>
            <a:r>
              <a:rPr lang="en-US" sz="1400" dirty="0" err="1"/>
              <a:t>SunRail</a:t>
            </a:r>
            <a:r>
              <a:rPr lang="en-US" sz="1400" dirty="0"/>
              <a:t> (Commuter Rail)</a:t>
            </a:r>
          </a:p>
          <a:p>
            <a:pPr lvl="1"/>
            <a:r>
              <a:rPr lang="en-US" sz="1400" dirty="0"/>
              <a:t>3 County Signal Systems (Orange, Seminole, Osceola)</a:t>
            </a:r>
          </a:p>
          <a:p>
            <a:pPr lvl="1"/>
            <a:r>
              <a:rPr lang="en-US" sz="1400" dirty="0"/>
              <a:t>4 Cities (Orlando, Winter Park, Maitland, Kissimmee)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130" y="1566530"/>
            <a:ext cx="4463935" cy="4115279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3" y="6542116"/>
            <a:ext cx="957465" cy="29842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494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99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9485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598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2475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3896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5464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195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de-DE" sz="1000"/>
              <a:t>January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945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Assets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650808"/>
              </p:ext>
            </p:extLst>
          </p:nvPr>
        </p:nvGraphicFramePr>
        <p:xfrm>
          <a:off x="539749" y="1562663"/>
          <a:ext cx="8637501" cy="4191000"/>
        </p:xfrm>
        <a:graphic>
          <a:graphicData uri="http://schemas.openxmlformats.org/drawingml/2006/table">
            <a:tbl>
              <a:tblPr firstRow="1" bandRow="1" bandCol="1">
                <a:tableStyleId>{00A15C55-8517-42AA-B614-E9B94910E393}</a:tableStyleId>
              </a:tblPr>
              <a:tblGrid>
                <a:gridCol w="4616576">
                  <a:extLst>
                    <a:ext uri="{9D8B030D-6E8A-4147-A177-3AD203B41FA5}">
                      <a16:colId xmlns:a16="http://schemas.microsoft.com/office/drawing/2014/main" val="3743405353"/>
                    </a:ext>
                  </a:extLst>
                </a:gridCol>
                <a:gridCol w="4020925">
                  <a:extLst>
                    <a:ext uri="{9D8B030D-6E8A-4147-A177-3AD203B41FA5}">
                      <a16:colId xmlns:a16="http://schemas.microsoft.com/office/drawing/2014/main" val="4007475013"/>
                    </a:ext>
                  </a:extLst>
                </a:gridCol>
              </a:tblGrid>
              <a:tr h="905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 spc="-20" dirty="0">
                          <a:effectLst/>
                        </a:rPr>
                        <a:t>Transportation Facility (With Corresponding Agency(</a:t>
                      </a:r>
                      <a:r>
                        <a:rPr lang="en-US" sz="1800" kern="1000" spc="-20" dirty="0" err="1">
                          <a:effectLst/>
                        </a:rPr>
                        <a:t>ies</a:t>
                      </a:r>
                      <a:r>
                        <a:rPr lang="en-US" sz="1800" kern="1000" spc="-20" dirty="0">
                          <a:effectLst/>
                        </a:rPr>
                        <a:t>)) within the Orlando region</a:t>
                      </a:r>
                      <a:endParaRPr lang="en-US" sz="18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Summary Total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45258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Transportation Management Centers 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8 TMCs (FDOT/CFX, City of Orlando, Orange County, Seminole County, Osceola County, LYNX, </a:t>
                      </a:r>
                      <a:r>
                        <a:rPr lang="en-US" sz="1400" kern="1000" spc="-20" dirty="0" err="1">
                          <a:effectLst/>
                        </a:rPr>
                        <a:t>SunRail</a:t>
                      </a:r>
                      <a:r>
                        <a:rPr lang="en-US" sz="1400" kern="1000" spc="-20" dirty="0">
                          <a:effectLst/>
                        </a:rPr>
                        <a:t>, FTE)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930306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Commuter Rail Transit System 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61.5 miles (SunRail)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244699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Bus Transit System 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63 Routes (LYNX)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382708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Computer Controlled Traffic Signal Systems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 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104685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Seminole County  (</a:t>
                      </a:r>
                      <a:r>
                        <a:rPr lang="en-US" sz="1400" kern="1000" spc="-20" dirty="0" err="1">
                          <a:effectLst/>
                        </a:rPr>
                        <a:t>TrafficWare</a:t>
                      </a:r>
                      <a:r>
                        <a:rPr lang="en-US" sz="1400" kern="1000" spc="-20" dirty="0">
                          <a:effectLst/>
                        </a:rPr>
                        <a:t>)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380 signalized intersections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38185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Orange County  (Siemens)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600 signalized intersections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147701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Osceola County  (</a:t>
                      </a:r>
                      <a:r>
                        <a:rPr lang="en-US" sz="1400" kern="1000" spc="-20" dirty="0" err="1">
                          <a:effectLst/>
                        </a:rPr>
                        <a:t>Econolite</a:t>
                      </a:r>
                      <a:r>
                        <a:rPr lang="en-US" sz="1400" kern="1000" spc="-20" dirty="0">
                          <a:effectLst/>
                        </a:rPr>
                        <a:t>)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177 signalized intersections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378715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City of Orlando (</a:t>
                      </a:r>
                      <a:r>
                        <a:rPr lang="en-US" sz="1400" kern="1000" spc="-20" dirty="0" err="1">
                          <a:effectLst/>
                        </a:rPr>
                        <a:t>TrafficWare</a:t>
                      </a:r>
                      <a:r>
                        <a:rPr lang="en-US" sz="1400" kern="1000" spc="-20" dirty="0">
                          <a:effectLst/>
                        </a:rPr>
                        <a:t>)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500 signalized intersections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927822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Park and Ride Lots 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12 SunRail Stations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460732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Interstate Highway (I-4)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~ 72 miles (FDOT), 21 miles of express lanes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471728"/>
                  </a:ext>
                </a:extLst>
              </a:tr>
              <a:tr h="469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>
                          <a:effectLst/>
                        </a:rPr>
                        <a:t>Toll Roads  </a:t>
                      </a:r>
                      <a:endParaRPr lang="en-US" sz="1400" kern="1000" spc="-2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~ 55 miles (Florida Turnpike)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spc="-20" dirty="0">
                          <a:effectLst/>
                        </a:rPr>
                        <a:t>~ 109 miles(CFX)</a:t>
                      </a:r>
                      <a:endParaRPr lang="en-US" sz="1400" kern="1000" spc="-2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005085"/>
                  </a:ext>
                </a:extLst>
              </a:tr>
            </a:tbl>
          </a:graphicData>
        </a:graphic>
      </p:graphicFrame>
      <p:sp>
        <p:nvSpPr>
          <p:cNvPr id="9" name="Date Placeholder 3"/>
          <p:cNvSpPr txBox="1">
            <a:spLocks/>
          </p:cNvSpPr>
          <p:nvPr/>
        </p:nvSpPr>
        <p:spPr>
          <a:xfrm>
            <a:off x="3" y="6542116"/>
            <a:ext cx="957465" cy="29842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494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99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9485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598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2475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3896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5464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195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de-DE" sz="1000"/>
              <a:t>January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160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FDOT D5 -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40" y="1800002"/>
            <a:ext cx="4348144" cy="4320000"/>
          </a:xfrm>
        </p:spPr>
        <p:txBody>
          <a:bodyPr/>
          <a:lstStyle/>
          <a:p>
            <a:r>
              <a:rPr lang="en-US" dirty="0"/>
              <a:t>Multi-Year / Multi-Project Approach for TSM&amp;O within the District</a:t>
            </a:r>
          </a:p>
          <a:p>
            <a:pPr lvl="1"/>
            <a:r>
              <a:rPr lang="en-US" sz="1800" dirty="0"/>
              <a:t>Data Fusion and Analytics</a:t>
            </a:r>
          </a:p>
          <a:p>
            <a:pPr lvl="1"/>
            <a:r>
              <a:rPr lang="en-US" sz="1800" dirty="0"/>
              <a:t>Data Quality </a:t>
            </a:r>
          </a:p>
          <a:p>
            <a:pPr lvl="1"/>
            <a:r>
              <a:rPr lang="en-US" sz="1800" dirty="0"/>
              <a:t>Decision Support</a:t>
            </a:r>
          </a:p>
          <a:p>
            <a:pPr lvl="1"/>
            <a:r>
              <a:rPr lang="en-US" sz="1800" dirty="0"/>
              <a:t>Active Arterial Management</a:t>
            </a:r>
          </a:p>
          <a:p>
            <a:r>
              <a:rPr lang="en-US" dirty="0"/>
              <a:t>Leverage FDOT Statewide Assets and Programs</a:t>
            </a:r>
          </a:p>
          <a:p>
            <a:pPr lvl="1"/>
            <a:r>
              <a:rPr lang="en-US" sz="1800" dirty="0" err="1"/>
              <a:t>SunGuide</a:t>
            </a:r>
            <a:endParaRPr lang="en-US" sz="1800" dirty="0"/>
          </a:p>
          <a:p>
            <a:pPr lvl="1"/>
            <a:r>
              <a:rPr lang="en-US" sz="1800" dirty="0"/>
              <a:t>ROADS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99" y="2319251"/>
            <a:ext cx="4813123" cy="2779083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3" y="6542116"/>
            <a:ext cx="957465" cy="29842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494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99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9485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598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2475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3896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5464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195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de-DE" sz="1000"/>
              <a:t>January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877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Purpose in TSM&amp;O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1785"/>
            <a:ext cx="8514034" cy="4346877"/>
          </a:xfrm>
        </p:spPr>
        <p:txBody>
          <a:bodyPr/>
          <a:lstStyle/>
          <a:p>
            <a:pPr marL="232058" indent="-232058" fontAlgn="ctr">
              <a:buFont typeface="Arial" panose="020B0604020202020204" pitchFamily="34" charset="0"/>
              <a:buChar char="•"/>
            </a:pPr>
            <a:r>
              <a:rPr lang="en-US" sz="2274" dirty="0"/>
              <a:t>TSM&amp;O Goals</a:t>
            </a:r>
          </a:p>
          <a:p>
            <a:pPr marL="232058" lvl="1" indent="-232058" fontAlgn="ctr">
              <a:buFont typeface="Arial" panose="020B0604020202020204" pitchFamily="34" charset="0"/>
              <a:buChar char="•"/>
            </a:pPr>
            <a:r>
              <a:rPr lang="en-US" sz="1800" dirty="0"/>
              <a:t>To operate the arterial and freeway system more effectively, efficiently, and autonomously</a:t>
            </a:r>
          </a:p>
          <a:p>
            <a:pPr marL="232058" lvl="1" indent="-232058" fontAlgn="ctr">
              <a:buFont typeface="Arial" panose="020B0604020202020204" pitchFamily="34" charset="0"/>
              <a:buChar char="•"/>
            </a:pPr>
            <a:r>
              <a:rPr lang="en-US" sz="1800" dirty="0"/>
              <a:t>To reduce transportation systems O&amp;M cost</a:t>
            </a:r>
          </a:p>
          <a:p>
            <a:pPr marL="232058" lvl="1" indent="-232058" fontAlgn="ctr">
              <a:buFont typeface="Arial" panose="020B0604020202020204" pitchFamily="34" charset="0"/>
              <a:buChar char="•"/>
            </a:pPr>
            <a:r>
              <a:rPr lang="en-US" sz="1800" dirty="0"/>
              <a:t>To identify and predict transportation issues earlier for prevention and resolution</a:t>
            </a:r>
            <a:endParaRPr lang="en-US" sz="1624" dirty="0"/>
          </a:p>
          <a:p>
            <a:pPr marL="232058" indent="-232058" fontAlgn="ctr">
              <a:buFont typeface="Arial" panose="020B0604020202020204" pitchFamily="34" charset="0"/>
              <a:buChar char="•"/>
            </a:pPr>
            <a:r>
              <a:rPr lang="en-US" sz="2274" dirty="0"/>
              <a:t>Big Data Solutions</a:t>
            </a:r>
          </a:p>
          <a:p>
            <a:pPr marL="232058" lvl="1" indent="-232058" fontAlgn="ctr">
              <a:buFont typeface="Arial" panose="020B0604020202020204" pitchFamily="34" charset="0"/>
              <a:buChar char="•"/>
            </a:pPr>
            <a:r>
              <a:rPr lang="en-US" sz="1800" dirty="0"/>
              <a:t>To synergize various input data streams and sources</a:t>
            </a:r>
          </a:p>
          <a:p>
            <a:pPr marL="232058" lvl="1" indent="-232058" fontAlgn="ctr">
              <a:buFont typeface="Arial" panose="020B0604020202020204" pitchFamily="34" charset="0"/>
              <a:buChar char="•"/>
            </a:pPr>
            <a:r>
              <a:rPr lang="en-US" sz="1800" dirty="0"/>
              <a:t>To provide real-time information to TSM&amp;O Operations</a:t>
            </a:r>
          </a:p>
          <a:p>
            <a:pPr marL="232058" lvl="1" indent="-232058" fontAlgn="ctr">
              <a:buFont typeface="Arial" panose="020B0604020202020204" pitchFamily="34" charset="0"/>
              <a:buChar char="•"/>
            </a:pPr>
            <a:r>
              <a:rPr lang="en-US" sz="1800" dirty="0"/>
              <a:t>To provide TSM&amp;O information </a:t>
            </a:r>
            <a:r>
              <a:rPr lang="en-US" sz="1800" b="1" u="sng" dirty="0"/>
              <a:t>and valuable analytics</a:t>
            </a:r>
            <a:r>
              <a:rPr lang="en-US" sz="1800" dirty="0"/>
              <a:t> to users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" y="6542116"/>
            <a:ext cx="957465" cy="29842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494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99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9485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598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2475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3896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5464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195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de-DE" sz="1000"/>
              <a:t>January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50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TSM&amp;O Big Data Components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013" r="13036"/>
          <a:stretch/>
        </p:blipFill>
        <p:spPr>
          <a:xfrm>
            <a:off x="1416168" y="1396249"/>
            <a:ext cx="6375143" cy="432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743"/>
          <a:stretch/>
        </p:blipFill>
        <p:spPr>
          <a:xfrm>
            <a:off x="7889706" y="1396249"/>
            <a:ext cx="900866" cy="4266514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3" y="6542116"/>
            <a:ext cx="957465" cy="29842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494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99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9485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598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2475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3896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5464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195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de-DE" sz="1000"/>
              <a:t>January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944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TSM&amp;O Data Sharing Concept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4234" y="3712661"/>
            <a:ext cx="6475635" cy="1968049"/>
          </a:xfrm>
        </p:spPr>
        <p:txBody>
          <a:bodyPr>
            <a:normAutofit/>
          </a:bodyPr>
          <a:lstStyle/>
          <a:p>
            <a:pPr marL="278469" indent="-278469">
              <a:buFont typeface="Arial" panose="020B0604020202020204" pitchFamily="34" charset="0"/>
              <a:buChar char="•"/>
            </a:pPr>
            <a:r>
              <a:rPr lang="en-US" dirty="0"/>
              <a:t>Get Data</a:t>
            </a:r>
          </a:p>
          <a:p>
            <a:pPr marL="278469" indent="-278469">
              <a:buFont typeface="Arial" panose="020B0604020202020204" pitchFamily="34" charset="0"/>
              <a:buChar char="•"/>
            </a:pPr>
            <a:r>
              <a:rPr lang="en-US" dirty="0"/>
              <a:t>Use Data</a:t>
            </a:r>
          </a:p>
          <a:p>
            <a:pPr marL="278469" indent="-278469">
              <a:buFont typeface="Arial" panose="020B0604020202020204" pitchFamily="34" charset="0"/>
              <a:buChar char="•"/>
            </a:pPr>
            <a:r>
              <a:rPr lang="en-US" dirty="0"/>
              <a:t>Share Data</a:t>
            </a:r>
          </a:p>
          <a:p>
            <a:pPr marL="278469" indent="-278469">
              <a:buFont typeface="Arial" panose="020B0604020202020204" pitchFamily="34" charset="0"/>
              <a:buChar char="•"/>
            </a:pPr>
            <a:r>
              <a:rPr lang="en-US" dirty="0"/>
              <a:t>Rinse, Repeat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4" y="1782874"/>
            <a:ext cx="9252771" cy="1572153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3" y="6542116"/>
            <a:ext cx="957465" cy="29842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494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99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9485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5980" algn="l" defTabSz="4564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2475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3896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5464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1959" algn="l" defTabSz="9129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de-DE" sz="1000"/>
              <a:t>January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66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Support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Focus of the Decision Support System is to provide a consistent and repeatable response to events within the District</a:t>
            </a:r>
          </a:p>
          <a:p>
            <a:pPr lvl="1"/>
            <a:r>
              <a:rPr lang="en-US" sz="1800" dirty="0"/>
              <a:t>Responses to Crashes</a:t>
            </a:r>
          </a:p>
          <a:p>
            <a:pPr lvl="1"/>
            <a:r>
              <a:rPr lang="en-US" sz="1800" dirty="0"/>
              <a:t>Signal Timing Plans Modifications/ Selection</a:t>
            </a:r>
          </a:p>
          <a:p>
            <a:pPr lvl="1"/>
            <a:r>
              <a:rPr lang="en-US" sz="1800" dirty="0"/>
              <a:t>Responses to Regional Special Events</a:t>
            </a:r>
          </a:p>
          <a:p>
            <a:pPr lvl="1"/>
            <a:r>
              <a:rPr lang="en-US" sz="1800" dirty="0"/>
              <a:t>Responses to Transit Events</a:t>
            </a:r>
          </a:p>
          <a:p>
            <a:pPr lvl="1"/>
            <a:r>
              <a:rPr lang="en-US" sz="1800" dirty="0"/>
              <a:t>Responses to Commuter Rail Events</a:t>
            </a:r>
          </a:p>
          <a:p>
            <a:r>
              <a:rPr lang="en-US" dirty="0"/>
              <a:t>Currently, each operator can respond differently to the same event based on personal experience</a:t>
            </a:r>
          </a:p>
          <a:p>
            <a:r>
              <a:rPr lang="en-US" dirty="0"/>
              <a:t>Pre-agreed Response Plan Sets will be developed over next 18 months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</p:spPr>
        <p:txBody>
          <a:bodyPr/>
          <a:lstStyle/>
          <a:p>
            <a:pPr algn="r"/>
            <a:r>
              <a:rPr lang="en-US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201466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Support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a Decision Support System with Data Analytics and Predictive Modeling Support to select Response Plan </a:t>
            </a:r>
          </a:p>
          <a:p>
            <a:r>
              <a:rPr lang="en-US" dirty="0" err="1"/>
              <a:t>SunGuide</a:t>
            </a:r>
            <a:r>
              <a:rPr lang="en-US" baseline="30000" dirty="0" err="1"/>
              <a:t>TM</a:t>
            </a:r>
            <a:r>
              <a:rPr lang="en-US" dirty="0"/>
              <a:t> Focus for FDOT</a:t>
            </a:r>
          </a:p>
          <a:p>
            <a:pPr lvl="1"/>
            <a:r>
              <a:rPr lang="en-US" dirty="0"/>
              <a:t>Utilize ATMS functionality (CCTV, DMS, Incident </a:t>
            </a:r>
            <a:r>
              <a:rPr lang="en-US" dirty="0" err="1"/>
              <a:t>Mgmt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Leverage Response Plan Generation Algorithms</a:t>
            </a:r>
          </a:p>
          <a:p>
            <a:pPr lvl="1"/>
            <a:r>
              <a:rPr lang="en-US" dirty="0"/>
              <a:t>Add functionality for Signal System interfaces</a:t>
            </a:r>
          </a:p>
          <a:p>
            <a:r>
              <a:rPr lang="en-US" dirty="0"/>
              <a:t>DSS and Data Fusion will interface with the </a:t>
            </a:r>
            <a:r>
              <a:rPr lang="en-US" dirty="0" err="1"/>
              <a:t>SunGuide</a:t>
            </a:r>
            <a:r>
              <a:rPr lang="en-US" baseline="30000" dirty="0" err="1"/>
              <a:t>TM</a:t>
            </a:r>
            <a:r>
              <a:rPr lang="en-US" dirty="0"/>
              <a:t> software</a:t>
            </a:r>
          </a:p>
          <a:p>
            <a:pPr lvl="1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60508"/>
            <a:ext cx="957465" cy="380030"/>
          </a:xfrm>
        </p:spPr>
        <p:txBody>
          <a:bodyPr/>
          <a:lstStyle/>
          <a:p>
            <a:pPr algn="r"/>
            <a:r>
              <a:rPr lang="en-US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3536196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d.%#m.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&lt;/m_strFormatTime&gt;&lt;/m_precDefaultWeek&gt;&lt;m_precDefaultDay&gt;&lt;m_bNumberIsYear val=&quot;0&quot;/&gt;&lt;m_strFormatTime&gt;%#d&lt;/m_strFormatTime&gt;&lt;/m_precDefaultDay&gt;&lt;m_mruColor&gt;&lt;m_vecMRU length=&quot;5&quot;&gt;&lt;elem m_fUsage=&quot;4.59194727119465010000E+000&quot;&gt;&lt;m_msothmcolidx val=&quot;0&quot;/&gt;&lt;m_rgb r=&quot;ff&quot; g=&quot;dd&quot; b=&quot;77&quot;/&gt;&lt;m_ppcolschidx tagver0=&quot;23004&quot; tagname0=&quot;m_ppcolschidxUNRECOGNIZED&quot; val=&quot;0&quot;/&gt;&lt;m_nBrightness val=&quot;0&quot;/&gt;&lt;/elem&gt;&lt;elem m_fUsage=&quot;2.22755173764098920000E+000&quot;&gt;&lt;m_msothmcolidx val=&quot;0&quot;/&gt;&lt;m_rgb r=&quot;ff&quot; g=&quot;c4&quot; b=&quot;11&quot;/&gt;&lt;m_ppcolschidx tagver0=&quot;23004&quot; tagname0=&quot;m_ppcolschidxUNRECOGNIZED&quot; val=&quot;0&quot;/&gt;&lt;m_nBrightness val=&quot;0&quot;/&gt;&lt;/elem&gt;&lt;elem m_fUsage=&quot;1.89460582454961000000E+000&quot;&gt;&lt;m_msothmcolidx val=&quot;0&quot;/&gt;&lt;m_rgb r=&quot;d2&quot; g=&quot;d3&quot; b=&quot;d5&quot;/&gt;&lt;m_ppcolschidx tagver0=&quot;23004&quot; tagname0=&quot;m_ppcolschidxUNRECOGNIZED&quot; val=&quot;0&quot;/&gt;&lt;m_nBrightness val=&quot;0&quot;/&gt;&lt;/elem&gt;&lt;elem m_fUsage=&quot;3.90587200494352140000E-001&quot;&gt;&lt;m_msothmcolidx val=&quot;0&quot;/&gt;&lt;m_rgb r=&quot;ad&quot; g=&quot;ad&quot; b=&quot;af&quot;/&gt;&lt;m_ppcolschidx tagver0=&quot;23004&quot; tagname0=&quot;m_ppcolschidxUNRECOGNIZED&quot; val=&quot;0&quot;/&gt;&lt;m_nBrightness val=&quot;0&quot;/&gt;&lt;/elem&gt;&lt;elem m_fUsage=&quot;3.71960333093040220000E-001&quot;&gt;&lt;m_msothmcolidx val=&quot;0&quot;/&gt;&lt;m_rgb r=&quot;9e&quot; g=&quot;9e&quot; b=&quot;a0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psch_PPT-2007_Presentation_KTC_EN">
  <a:themeElements>
    <a:clrScheme name="Benutzerdefiniert 2">
      <a:dk1>
        <a:sysClr val="windowText" lastClr="000000"/>
      </a:dk1>
      <a:lt1>
        <a:sysClr val="window" lastClr="FFFFFF"/>
      </a:lt1>
      <a:dk2>
        <a:srgbClr val="FFCC00"/>
      </a:dk2>
      <a:lt2>
        <a:srgbClr val="BFBFBF"/>
      </a:lt2>
      <a:accent1>
        <a:srgbClr val="FFCC00"/>
      </a:accent1>
      <a:accent2>
        <a:srgbClr val="FFD03C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595959"/>
      </a:hlink>
      <a:folHlink>
        <a:srgbClr val="7F7F7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wCDMSOriginalPath xmlns="568c550b-f299-492c-afba-d5ed5d579268" xsi:nil="true"/>
    <TaxMetadataLookup xmlns="568C550B-F299-492C-AFBA-D5ED5D579268">1</TaxMetadataLookup>
    <PwCDMSDocumentStatus xmlns="568c550b-f299-492c-afba-d5ed5d579268" xsi:nil="true"/>
    <PwCDMSOriginalFileName xmlns="568c550b-f299-492c-afba-d5ed5d579268" xsi:nil="true"/>
    <PwCDMSVirtualPath xmlns="568c550b-f299-492c-afba-d5ed5d579268" xsi:nil="true"/>
    <PwCDMSTaxMailReferenceId xmlns="568c550b-f299-492c-afba-d5ed5d579268" xsi:nil="true"/>
    <PwCDMSPSPStatus xmlns="568c550b-f299-492c-afba-d5ed5d579268" xsi:nil="true"/>
    <PwCDMSDocumentumAuthor xmlns="568c550b-f299-492c-afba-d5ed5d579268" xsi:nil="true"/>
    <PwCDMSKeywords xmlns="568c550b-f299-492c-afba-d5ed5d579268" xsi:nil="true"/>
    <PwCDMSDocumentumEditor xmlns="568c550b-f299-492c-afba-d5ed5d579268" xsi:nil="true"/>
    <_dlc_DocId xmlns="8ba05cd1-e1be-433b-bcba-d9480222e18b">UC26UTNVPXWF-2-399</_dlc_DocId>
    <_dlc_DocIdUrl xmlns="8ba05cd1-e1be-433b-bcba-d9480222e18b">
      <Url>https://workspaces.eurad.ad.pwcinternal.com/ws/WS01432581/_layouts/15/DocIdRedir.aspx?ID=UC26UTNVPXWF-2-399</Url>
      <Description>UC26UTNVPXWF-2-399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/>
    <Synchronization>Synchronous</Synchronization>
    <Type>1</Type>
    <SequenceNumber>10000</SequenceNumber>
    <Url/>
    <Assembly>PwC.SP.DMS.ASE.WebTemplate, Version=1.0.0.0, Culture=neutral, PublicKeyToken=222624dbfcadd2e9</Assembly>
    <Class>PwC.SP.DMS.ASE.WebTemplate.EventReceivers.DocumentsValidation.TaxDocumentEventReceivers</Class>
    <Data/>
    <Filter/>
  </Receiver>
  <Receiver>
    <Name/>
    <Synchronization>Synchronous</Synchronization>
    <Type>2</Type>
    <SequenceNumber>10000</SequenceNumber>
    <Url/>
    <Assembly>PwC.SP.DMS.ASE.WebTemplate, Version=1.0.0.0, Culture=neutral, PublicKeyToken=222624dbfcadd2e9</Assembly>
    <Class>PwC.SP.DMS.ASE.WebTemplate.EventReceivers.DocumentsValidation.TaxDocumentEventReceivers</Class>
    <Data/>
    <Filter/>
  </Receiver>
  <Receiver>
    <Name/>
    <Synchronization>Synchronous</Synchronization>
    <Type>3</Type>
    <SequenceNumber>10000</SequenceNumber>
    <Url/>
    <Assembly>PwC.SP.DMS.ASE.WebTemplate, Version=1.0.0.0, Culture=neutral, PublicKeyToken=222624dbfcadd2e9</Assembly>
    <Class>PwC.SP.DMS.ASE.WebTemplate.EventReceivers.DocumentsValidation.TaxDocumentEventReceivers</Class>
    <Data/>
    <Filter/>
  </Receiver>
  <Receiver>
    <Name/>
    <Synchronization>Synchronous</Synchronization>
    <Type>9</Type>
    <SequenceNumber>10000</SequenceNumber>
    <Url/>
    <Assembly>PwC.SP.DMS.ASE.WebTemplate, Version=1.0.0.0, Culture=neutral, PublicKeyToken=222624dbfcadd2e9</Assembly>
    <Class>PwC.SP.DMS.ASE.WebTemplate.EventReceivers.DocumentsValidation.TaxDocumentEventReceivers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SDocument" ma:contentTypeID="0x0101005FF0B98AD78640A8A6ADA1A2DCD2AC7200FDD471D3B0B8004697FD8FC242FA535B" ma:contentTypeVersion="9" ma:contentTypeDescription="" ma:contentTypeScope="" ma:versionID="d0401e402980992efd311cbd60c7ad22">
  <xsd:schema xmlns:xsd="http://www.w3.org/2001/XMLSchema" xmlns:xs="http://www.w3.org/2001/XMLSchema" xmlns:p="http://schemas.microsoft.com/office/2006/metadata/properties" xmlns:ns2="8ba05cd1-e1be-433b-bcba-d9480222e18b" xmlns:ns3="568c550b-f299-492c-afba-d5ed5d579268" xmlns:ns4="568C550B-F299-492C-AFBA-D5ED5D579268" targetNamespace="http://schemas.microsoft.com/office/2006/metadata/properties" ma:root="true" ma:fieldsID="25c0f16a2533ae18dc4afc39653ca456" ns2:_="" ns3:_="" ns4:_="">
    <xsd:import namespace="8ba05cd1-e1be-433b-bcba-d9480222e18b"/>
    <xsd:import namespace="568c550b-f299-492c-afba-d5ed5d579268"/>
    <xsd:import namespace="568C550B-F299-492C-AFBA-D5ED5D57926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wCDMSDocumentStatus" minOccurs="0"/>
                <xsd:element ref="ns3:PwCDMSKeywords" minOccurs="0"/>
                <xsd:element ref="ns3:PwCDMSPSPStatus" minOccurs="0"/>
                <xsd:element ref="ns3:PwCDMSOriginalFileName" minOccurs="0"/>
                <xsd:element ref="ns3:PwCDMSOriginalPath" minOccurs="0"/>
                <xsd:element ref="ns3:PwCDMSVirtualPath" minOccurs="0"/>
                <xsd:element ref="ns3:PwCDMSDocumentumAuthor" minOccurs="0"/>
                <xsd:element ref="ns3:PwCDMSDocumentumEditor" minOccurs="0"/>
                <xsd:element ref="ns4:TaxMetadataLookup" minOccurs="0"/>
                <xsd:element ref="ns4:PwCDMSPSPNameLookup" minOccurs="0"/>
                <xsd:element ref="ns4:PwCDMSPSPNumberLookup" minOccurs="0"/>
                <xsd:element ref="ns4:PwCDMSClientNameLookup" minOccurs="0"/>
                <xsd:element ref="ns4:PwCDMSClientNumberLookup" minOccurs="0"/>
                <xsd:element ref="ns4:PwCDMSOldMetadataLookup" minOccurs="0"/>
                <xsd:element ref="ns2:PwCDMSOldMetaLookup" minOccurs="0"/>
                <xsd:element ref="ns2:PwCDMSMetadata01Lookup" minOccurs="0"/>
                <xsd:element ref="ns2:PwCDMSMetadata02Lookup" minOccurs="0"/>
                <xsd:element ref="ns2:PwCDMSMetadata03Lookup" minOccurs="0"/>
                <xsd:element ref="ns2:PwCDMSMetadata04Lookup" minOccurs="0"/>
                <xsd:element ref="ns3:PwCDMSTaxMailReferenceId" minOccurs="0"/>
                <xsd:element ref="ns3:PwCTSSpaceOwnerLookup" minOccurs="0"/>
                <xsd:element ref="ns3:PwCTSTeamSpaceNameLook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5cd1-e1be-433b-bcba-d9480222e1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wCDMSOldMetaLookup" ma:index="25" nillable="true" ma:displayName="Former Client Names" ma:list="{083B1B6B-A410-4C4F-93E8-87C8F7CB868F}" ma:internalName="PwCDMSOldMetaLookup" ma:readOnly="true" ma:showField="PwCDMSOldMeta" ma:web="{8ba05cd1-e1be-433b-bcba-d9480222e18b}">
      <xsd:simpleType>
        <xsd:restriction base="dms:Lookup"/>
      </xsd:simpleType>
    </xsd:element>
    <xsd:element name="PwCDMSMetadata01Lookup" ma:index="26" nillable="true" ma:displayName="Metadata_01" ma:list="{083B1B6B-A410-4C4F-93E8-87C8F7CB868F}" ma:internalName="PwCDMSMetadata01Lookup" ma:readOnly="true" ma:showField="PwCDMSMetadata01" ma:web="{8ba05cd1-e1be-433b-bcba-d9480222e18b}">
      <xsd:simpleType>
        <xsd:restriction base="dms:Lookup"/>
      </xsd:simpleType>
    </xsd:element>
    <xsd:element name="PwCDMSMetadata02Lookup" ma:index="27" nillable="true" ma:displayName="Metadata_02" ma:list="{083B1B6B-A410-4C4F-93E8-87C8F7CB868F}" ma:internalName="PwCDMSMetadata02Lookup" ma:readOnly="true" ma:showField="PwCDMSMetadata02" ma:web="{8ba05cd1-e1be-433b-bcba-d9480222e18b}">
      <xsd:simpleType>
        <xsd:restriction base="dms:Lookup"/>
      </xsd:simpleType>
    </xsd:element>
    <xsd:element name="PwCDMSMetadata03Lookup" ma:index="28" nillable="true" ma:displayName="Metadata_03" ma:list="{083B1B6B-A410-4C4F-93E8-87C8F7CB868F}" ma:internalName="PwCDMSMetadata03Lookup" ma:readOnly="true" ma:showField="PwCDMSMetadata03" ma:web="{8ba05cd1-e1be-433b-bcba-d9480222e18b}">
      <xsd:simpleType>
        <xsd:restriction base="dms:Lookup"/>
      </xsd:simpleType>
    </xsd:element>
    <xsd:element name="PwCDMSMetadata04Lookup" ma:index="29" nillable="true" ma:displayName="Metadata_04" ma:list="{083B1B6B-A410-4C4F-93E8-87C8F7CB868F}" ma:internalName="PwCDMSMetadata04Lookup" ma:readOnly="true" ma:showField="PwCDMSMetadata04" ma:web="{8ba05cd1-e1be-433b-bcba-d9480222e18b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c550b-f299-492c-afba-d5ed5d579268" elementFormDefault="qualified">
    <xsd:import namespace="http://schemas.microsoft.com/office/2006/documentManagement/types"/>
    <xsd:import namespace="http://schemas.microsoft.com/office/infopath/2007/PartnerControls"/>
    <xsd:element name="PwCDMSDocumentStatus" ma:index="11" nillable="true" ma:displayName="Document Status" ma:internalName="PwCDMSDocumentStatus">
      <xsd:simpleType>
        <xsd:restriction base="dms:Text"/>
      </xsd:simpleType>
    </xsd:element>
    <xsd:element name="PwCDMSKeywords" ma:index="12" nillable="true" ma:displayName="Keywords" ma:internalName="PwCDMSKeywords">
      <xsd:simpleType>
        <xsd:restriction base="dms:Text"/>
      </xsd:simpleType>
    </xsd:element>
    <xsd:element name="PwCDMSPSPStatus" ma:index="13" nillable="true" ma:displayName="PSP Status" ma:internalName="PwCDMSPSPStatus">
      <xsd:simpleType>
        <xsd:restriction base="dms:Text"/>
      </xsd:simpleType>
    </xsd:element>
    <xsd:element name="PwCDMSOriginalFileName" ma:index="14" nillable="true" ma:displayName="Original File Name" ma:internalName="PwCDMSOriginalFileName">
      <xsd:simpleType>
        <xsd:restriction base="dms:Note"/>
      </xsd:simpleType>
    </xsd:element>
    <xsd:element name="PwCDMSOriginalPath" ma:index="15" nillable="true" ma:displayName="Original Path" ma:internalName="PwCDMSOriginalPath">
      <xsd:simpleType>
        <xsd:restriction base="dms:Note"/>
      </xsd:simpleType>
    </xsd:element>
    <xsd:element name="PwCDMSVirtualPath" ma:index="16" nillable="true" ma:displayName="Virtual Path" ma:internalName="PwCDMSVirtualPath">
      <xsd:simpleType>
        <xsd:restriction base="dms:Note"/>
      </xsd:simpleType>
    </xsd:element>
    <xsd:element name="PwCDMSDocumentumAuthor" ma:index="17" nillable="true" ma:displayName="Documentum Author" ma:internalName="PwCDMSDocumentumAuthor">
      <xsd:simpleType>
        <xsd:restriction base="dms:Text"/>
      </xsd:simpleType>
    </xsd:element>
    <xsd:element name="PwCDMSDocumentumEditor" ma:index="18" nillable="true" ma:displayName="Documentum Editor" ma:internalName="PwCDMSDocumentumEditor">
      <xsd:simpleType>
        <xsd:restriction base="dms:Text"/>
      </xsd:simpleType>
    </xsd:element>
    <xsd:element name="PwCDMSTaxMailReferenceId" ma:index="30" nillable="true" ma:displayName="TaxMailReferenceId" ma:indexed="true" ma:internalName="PwCDMSTaxMailReferenceId">
      <xsd:simpleType>
        <xsd:restriction base="dms:Text"/>
      </xsd:simpleType>
    </xsd:element>
    <xsd:element name="PwCTSSpaceOwnerLookup" ma:index="31" nillable="true" ma:displayName="PwCTSSpaceOwnerLookup" ma:list="{083B1B6B-A410-4C4F-93E8-87C8F7CB868F}" ma:internalName="PwCTSSpaceOwnerLookup" ma:readOnly="true" ma:showField="PwCTSSpaceOwner" ma:web="8ba05cd1-e1be-433b-bcba-d9480222e18b">
      <xsd:simpleType>
        <xsd:restriction base="dms:Lookup"/>
      </xsd:simpleType>
    </xsd:element>
    <xsd:element name="PwCTSTeamSpaceNameLookup" ma:index="32" nillable="true" ma:displayName="PwCTSTeamSpaceNameLookup" ma:list="{083B1B6B-A410-4C4F-93E8-87C8F7CB868F}" ma:internalName="PwCTSTeamSpaceNameLookup" ma:readOnly="true" ma:showField="PwCTSTeamSpaceName" ma:web="8ba05cd1-e1be-433b-bcba-d9480222e18b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C550B-F299-492C-AFBA-D5ED5D579268" elementFormDefault="qualified">
    <xsd:import namespace="http://schemas.microsoft.com/office/2006/documentManagement/types"/>
    <xsd:import namespace="http://schemas.microsoft.com/office/infopath/2007/PartnerControls"/>
    <xsd:element name="TaxMetadataLookup" ma:index="19" nillable="true" ma:displayName="TaxMetadata ID" ma:default="1;#" ma:list="{083B1B6B-A410-4C4F-93E8-87C8F7CB868F}" ma:internalName="TaxMetadataLookup" ma:showField="ID">
      <xsd:simpleType>
        <xsd:restriction base="dms:Lookup"/>
      </xsd:simpleType>
    </xsd:element>
    <xsd:element name="PwCDMSPSPNameLookup" ma:index="20" nillable="true" ma:displayName="PSP Name" ma:list="{083B1B6B-A410-4C4F-93E8-87C8F7CB868F}" ma:internalName="PwCDMSPSPNameLookup" ma:readOnly="true" ma:showField="PwCDMSPSPName">
      <xsd:simpleType>
        <xsd:restriction base="dms:Lookup"/>
      </xsd:simpleType>
    </xsd:element>
    <xsd:element name="PwCDMSPSPNumberLookup" ma:index="21" nillable="true" ma:displayName="PSP Number" ma:list="{083B1B6B-A410-4C4F-93E8-87C8F7CB868F}" ma:internalName="PwCDMSPSPNumberLookup" ma:readOnly="true" ma:showField="PwCDMSPSPNumber">
      <xsd:simpleType>
        <xsd:restriction base="dms:Lookup"/>
      </xsd:simpleType>
    </xsd:element>
    <xsd:element name="PwCDMSClientNameLookup" ma:index="22" nillable="true" ma:displayName="Client Name" ma:list="{083B1B6B-A410-4C4F-93E8-87C8F7CB868F}" ma:internalName="PwCDMSClientNameLookup" ma:readOnly="true" ma:showField="PwCDMSClientName">
      <xsd:simpleType>
        <xsd:restriction base="dms:Lookup"/>
      </xsd:simpleType>
    </xsd:element>
    <xsd:element name="PwCDMSClientNumberLookup" ma:index="23" nillable="true" ma:displayName="Client Number" ma:list="{083B1B6B-A410-4C4F-93E8-87C8F7CB868F}" ma:internalName="PwCDMSClientNumberLookup" ma:readOnly="true" ma:showField="PwCDMSClientNumber">
      <xsd:simpleType>
        <xsd:restriction base="dms:Lookup"/>
      </xsd:simpleType>
    </xsd:element>
    <xsd:element name="PwCDMSOldMetadataLookup" ma:index="24" nillable="true" ma:displayName="OldMetadata" ma:list="{083B1B6B-A410-4C4F-93E8-87C8F7CB868F}" ma:internalName="PwCDMSOldMetadataLookup" ma:readOnly="true" ma:showField="PwCDMSOldMetadat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9A1F82-A21B-45DE-860A-FEF43FECBED5}">
  <ds:schemaRefs>
    <ds:schemaRef ds:uri="http://purl.org/dc/elements/1.1/"/>
    <ds:schemaRef ds:uri="http://schemas.microsoft.com/office/2006/metadata/properties"/>
    <ds:schemaRef ds:uri="568C550B-F299-492C-AFBA-D5ED5D579268"/>
    <ds:schemaRef ds:uri="http://purl.org/dc/terms/"/>
    <ds:schemaRef ds:uri="568c550b-f299-492c-afba-d5ed5d579268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ba05cd1-e1be-433b-bcba-d9480222e1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F0BF63-793F-40AC-ABF7-1480CF8F59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226242-1AE7-4B62-9139-2DB6C21EA0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746592-B102-44D7-97B8-2D4866B7B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5cd1-e1be-433b-bcba-d9480222e18b"/>
    <ds:schemaRef ds:uri="568c550b-f299-492c-afba-d5ed5d579268"/>
    <ds:schemaRef ds:uri="568C550B-F299-492C-AFBA-D5ED5D579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Kapsch template</Template>
  <TotalTime>0</TotalTime>
  <Words>769</Words>
  <Application>Microsoft Office PowerPoint</Application>
  <PresentationFormat>Custom</PresentationFormat>
  <Paragraphs>120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Kapsch_PPT-2007_Presentation_KTC_EN</vt:lpstr>
      <vt:lpstr>think-cell Slide</vt:lpstr>
      <vt:lpstr>Florida DOT – District 5:  Big Data and Decision Support for an Integrated Corridor Management System</vt:lpstr>
      <vt:lpstr>FDOT D5 – Integrated Corridor Management Program</vt:lpstr>
      <vt:lpstr>Corridor Assets</vt:lpstr>
      <vt:lpstr>FDOT D5 - Approach</vt:lpstr>
      <vt:lpstr>Big Data Purpose in TSM&amp;O</vt:lpstr>
      <vt:lpstr>TSM&amp;O Big Data Components</vt:lpstr>
      <vt:lpstr>TSM&amp;O Data Sharing Concept</vt:lpstr>
      <vt:lpstr>Decision Support System</vt:lpstr>
      <vt:lpstr>Decision Support System</vt:lpstr>
      <vt:lpstr>Decision Support System</vt:lpstr>
      <vt:lpstr>Approach to ICM</vt:lpstr>
      <vt:lpstr>DSS Philosophy</vt:lpstr>
      <vt:lpstr>DSS Process</vt:lpstr>
      <vt:lpstr>Development / Procurement</vt:lpstr>
      <vt:lpstr>Thank You     Dr. Kevin T. Miller, PE, PMP ICM Practice Lead Kapsch TrafficCom Transportation kevin.miller@kapsch.net   </vt:lpstr>
    </vt:vector>
  </TitlesOfParts>
  <Company>Kapsch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DOT – District 5 – Big Data and Decision Support System</dc:title>
  <dc:creator>Miller Kevin</dc:creator>
  <cp:lastModifiedBy>Miller Kevin</cp:lastModifiedBy>
  <cp:revision>14</cp:revision>
  <cp:lastPrinted>2015-06-17T22:12:38Z</cp:lastPrinted>
  <dcterms:created xsi:type="dcterms:W3CDTF">2016-12-21T16:25:34Z</dcterms:created>
  <dcterms:modified xsi:type="dcterms:W3CDTF">2017-01-04T15:26:31Z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0x0101005FF0B98AD78640A8A6ADA1A2DCD2AC7200FDD471D3B0B8004697FD8FC242FA535B</vt:lpwstr>
  </property>
  <property fmtid="{D5CDD505-2E9C-101B-9397-08002B2CF9AE}" pid="3" name="_dlc_DocIdItemGuid">
    <vt:lpwstr>2ef6d004-b2c6-4284-9b26-75a749a958b8</vt:lpwstr>
  </property>
</Properties>
</file>