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5" r:id="rId4"/>
    <p:sldId id="275" r:id="rId5"/>
    <p:sldId id="277" r:id="rId6"/>
    <p:sldId id="276" r:id="rId7"/>
    <p:sldId id="278" r:id="rId8"/>
    <p:sldId id="279" r:id="rId9"/>
    <p:sldId id="280" r:id="rId10"/>
    <p:sldId id="260" r:id="rId11"/>
    <p:sldId id="281" r:id="rId12"/>
    <p:sldId id="284" r:id="rId13"/>
    <p:sldId id="258" r:id="rId14"/>
    <p:sldId id="273" r:id="rId15"/>
    <p:sldId id="259" r:id="rId16"/>
    <p:sldId id="274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82" r:id="rId30"/>
    <p:sldId id="28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0255D-3455-4699-9D84-D40C8A2797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C2D797-D9F8-433D-AC46-CB131751D4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762DF-1227-4666-98C1-1B483ADA7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D7B3B-3153-4150-81D9-9EB95A15A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1FC36-31CB-4AF4-BBB7-6BFB3BC7A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39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61A65-80A2-4D77-A652-D58AF5F07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AC3CCA-CDD8-4AB2-B632-E8E95CFCE2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79FAD-3E08-475A-BF3F-B935ADF50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EBB8C-5D3E-4255-8CD9-122F55466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0826B-809F-4A25-91B7-2E5033E64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31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2FBCD5-79E6-464A-95BD-A56FD13410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83A96F-8D9C-4628-B873-C7D3B3BED3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10B46-2710-40E5-9E54-8F9296A4D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8CAC9-9397-4D69-9C09-E7D229029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DE4A9-F80F-4496-B8A7-492B97E0C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8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50D01-B96A-491E-84D0-858400AF5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E9A39-B549-4CC3-826D-64A05CA67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59259-05AD-4D7C-BF52-D1BD1D897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290AA-1A7C-46CC-94F3-9FA19AE32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59B81-B6C9-46BE-80B9-954069875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7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603D4-02ED-4A64-97A1-825494BA1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DFAEAE-AB6C-483F-907C-FD6196E2C3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9EF8A-D6F0-4504-9FE1-27D2785F9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DACB8-ECAB-417A-B44D-3C5452DF7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D09DD-5B72-408C-BDE5-CE83E7182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685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17EFA-7EB7-4DAA-BAD0-2BDDCEB24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0BD00-5A2A-49AE-96DA-DB4CADD18E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E209C7-7582-4AD6-A6A4-C2F1549E6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51E5D2-9AF6-49E3-8D75-288E789E0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FFA9A-9DDA-4F67-9869-EC3D3C7D4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288543-C282-4F8F-B674-B0D713F53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0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1F066-6E68-44A8-93C0-ED87E35CC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EFB74-CD74-41AC-A267-019A1D13A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8D2082-B86A-491D-A918-34862CC79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369CD3-5E7A-4347-AF9C-4789762447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1287FB-9DFE-4368-AB57-4814337735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038AED-CC5A-4935-9FAC-C61484406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A952E6-E0A5-4E9D-B53A-5CEDDA513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9257C0-30BD-4581-AFFA-8CDD8AD10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19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4494B-23D4-4BB5-83DB-CB1231E2D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DC2C65-1715-420B-88C2-5E6D2F816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B2F9D-3948-408F-8143-8C9478D27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A0FD9B-46BA-4BA5-953D-20CAD7C6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08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55CCEF-8D36-41BC-80AD-21AC89E60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C7CED7-DD8D-4550-B9EB-66F7DEBE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75EBB-709B-4507-AA2E-F9063A48E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6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4205E-44BB-44E1-B9B4-1A9B5B12D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5088A-DC86-491E-8CC6-2BBC2E381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F9B85E-6D96-4241-8583-DEE05E0B74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B249B5-BBB6-4899-AC42-5A071523D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7B970B-D4EB-4842-898C-7A8121249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E75DDB-863C-4EDE-B8B3-4BC34116F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41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DE68D-4501-4B4B-9910-779543E2C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D17CBB-D35A-4946-A79B-0817F0A777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F507FA-5222-4FBD-B583-6A1E9C4AE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C2459F-5C6A-43F4-8AFE-FC4CD0235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33244A-CD20-4E04-9C42-B511C895C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5298C7-3781-4E97-B5F8-D65897F46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4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744A56-11A1-4906-BF11-DA6598A44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7739B6-F768-4E06-8289-1647D27FA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FF5BC-BBDB-4DD3-A7A3-46B0A4E128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B3219-1639-4DFE-8B64-D8D671F03D7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F3C94-2F22-4422-B289-B80FF020F6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0B135-0E94-48B7-B2EA-AA1B10B2F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EA340-0694-4088-AF78-92DA2C803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9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flsmartroads.com/projects/future_project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58B69-A942-4163-9409-C2F10B1FAD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Integrated Corridor Management Operations Contract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035B4B-FFEA-44FD-AD29-705B259EF9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Jeremy Dilmore</a:t>
            </a:r>
          </a:p>
        </p:txBody>
      </p:sp>
    </p:spTree>
    <p:extLst>
      <p:ext uri="{BB962C8B-B14F-4D97-AF65-F5344CB8AC3E}">
        <p14:creationId xmlns:p14="http://schemas.microsoft.com/office/powerpoint/2010/main" val="3158067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59499-4460-48EC-8F8B-A1F0EABE4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43DF9-2F75-408C-9468-20AF98098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One Advertisement</a:t>
            </a:r>
          </a:p>
          <a:p>
            <a:r>
              <a:rPr lang="en-US" dirty="0"/>
              <a:t>Two Contracts</a:t>
            </a:r>
          </a:p>
          <a:p>
            <a:r>
              <a:rPr lang="en-US" dirty="0"/>
              <a:t>Shortlist Five</a:t>
            </a:r>
          </a:p>
          <a:p>
            <a:r>
              <a:rPr lang="en-US" dirty="0"/>
              <a:t>Top selected Consultant – I-4, I-95, and associated arterials</a:t>
            </a:r>
          </a:p>
          <a:p>
            <a:r>
              <a:rPr lang="en-US" dirty="0"/>
              <a:t>Second selected Consultant – I-75 and associated arterials</a:t>
            </a:r>
          </a:p>
          <a:p>
            <a:r>
              <a:rPr lang="en-US" dirty="0"/>
              <a:t>Project specific selection</a:t>
            </a:r>
          </a:p>
          <a:p>
            <a:r>
              <a:rPr lang="en-US" dirty="0"/>
              <a:t>Professional Services, Lump Sum</a:t>
            </a:r>
          </a:p>
          <a:p>
            <a:r>
              <a:rPr lang="en-US" dirty="0"/>
              <a:t>TRC – Jay, Jeremy, and Tricia</a:t>
            </a:r>
          </a:p>
          <a:p>
            <a:r>
              <a:rPr lang="en-US" dirty="0"/>
              <a:t>Schedule- Feb 22 Ad, Sept Services Begin, December I-4 Express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987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2D2E1-78D1-4823-B54F-9C40C1401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</a:t>
            </a:r>
            <a:r>
              <a:rPr lang="en-US" dirty="0" err="1"/>
              <a:t>cont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D20F8-7F8C-4247-A329-E7BDE844D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1A2C3F"/>
                </a:solidFill>
                <a:effectLst/>
                <a:latin typeface="Times New Roman" panose="02020603050405020304" pitchFamily="18" charset="0"/>
              </a:rPr>
              <a:t>Letter of Response, Technical Proposal, &amp; Oral Presentation</a:t>
            </a:r>
          </a:p>
          <a:p>
            <a:r>
              <a:rPr lang="en-US" dirty="0">
                <a:solidFill>
                  <a:srgbClr val="1A2C3F"/>
                </a:solidFill>
                <a:latin typeface="Times New Roman" panose="02020603050405020304" pitchFamily="18" charset="0"/>
              </a:rPr>
              <a:t>Professional Services – quality based selection</a:t>
            </a:r>
          </a:p>
          <a:p>
            <a:r>
              <a:rPr lang="en-US" dirty="0">
                <a:solidFill>
                  <a:srgbClr val="1A2C3F"/>
                </a:solidFill>
                <a:latin typeface="Times New Roman" panose="02020603050405020304" pitchFamily="18" charset="0"/>
              </a:rPr>
              <a:t>Shortlist four</a:t>
            </a:r>
          </a:p>
          <a:p>
            <a:r>
              <a:rPr lang="en-US" dirty="0">
                <a:solidFill>
                  <a:srgbClr val="1A2C3F"/>
                </a:solidFill>
                <a:latin typeface="Times New Roman" panose="02020603050405020304" pitchFamily="18" charset="0"/>
              </a:rPr>
              <a:t>Team finishes first significantly larger than second</a:t>
            </a:r>
          </a:p>
          <a:p>
            <a:r>
              <a:rPr lang="en-US" dirty="0">
                <a:solidFill>
                  <a:srgbClr val="1A2C3F"/>
                </a:solidFill>
                <a:latin typeface="Times New Roman" panose="02020603050405020304" pitchFamily="18" charset="0"/>
              </a:rPr>
              <a:t>Split to align with other services</a:t>
            </a:r>
          </a:p>
          <a:p>
            <a:pPr lvl="1"/>
            <a:r>
              <a:rPr lang="en-US" dirty="0">
                <a:solidFill>
                  <a:srgbClr val="1A2C3F"/>
                </a:solidFill>
                <a:latin typeface="Times New Roman" panose="02020603050405020304" pitchFamily="18" charset="0"/>
              </a:rPr>
              <a:t>Road Ranger staff, local agencies, FHP troops, traffic demand</a:t>
            </a:r>
          </a:p>
          <a:p>
            <a:r>
              <a:rPr lang="en-US" dirty="0">
                <a:solidFill>
                  <a:srgbClr val="1A2C3F"/>
                </a:solidFill>
                <a:latin typeface="Times New Roman" panose="02020603050405020304" pitchFamily="18" charset="0"/>
              </a:rPr>
              <a:t>Teams will need to work together</a:t>
            </a:r>
          </a:p>
          <a:p>
            <a:pPr lvl="1"/>
            <a:r>
              <a:rPr lang="en-US" dirty="0">
                <a:solidFill>
                  <a:srgbClr val="1A2C3F"/>
                </a:solidFill>
                <a:latin typeface="Times New Roman" panose="02020603050405020304" pitchFamily="18" charset="0"/>
              </a:rPr>
              <a:t>How and who does the work is separate</a:t>
            </a:r>
          </a:p>
          <a:p>
            <a:pPr lvl="1"/>
            <a:r>
              <a:rPr lang="en-US" dirty="0">
                <a:solidFill>
                  <a:srgbClr val="1A2C3F"/>
                </a:solidFill>
                <a:latin typeface="Times New Roman" panose="02020603050405020304" pitchFamily="18" charset="0"/>
              </a:rPr>
              <a:t>Needs to look like one program externally and to leadership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423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58B69-A942-4163-9409-C2F10B1FAD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Integrated Corridor Management Operations Contract – Scope of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035B4B-FFEA-44FD-AD29-705B259EF9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Jeremy Dilmore</a:t>
            </a:r>
          </a:p>
        </p:txBody>
      </p:sp>
    </p:spTree>
    <p:extLst>
      <p:ext uri="{BB962C8B-B14F-4D97-AF65-F5344CB8AC3E}">
        <p14:creationId xmlns:p14="http://schemas.microsoft.com/office/powerpoint/2010/main" val="1261591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A7A4A-6768-480B-90AC-96DA2A64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93121-E5FA-4BD2-9234-08CB5CFC5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5174"/>
            <a:ext cx="10515600" cy="5171767"/>
          </a:xfrm>
        </p:spPr>
        <p:txBody>
          <a:bodyPr rIns="91440">
            <a:normAutofit fontScale="40000" lnSpcReduction="20000"/>
          </a:bodyPr>
          <a:lstStyle/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Performance Management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RTMC Operations (Freeways)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RTMC Operations (Arterials)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RTMC Offline Operations (Retiming)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RTMC Operations (Express Lanes)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RTMC Operations (Ramp Signaling)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Traffic Incident Management 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Road Ranger Program Oversite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Rapid Incident Scene Clearance Program Oversite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Special Event Management Coordination and Operations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TSM&amp;O Public Involvement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ITS Information Technology Services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Software Support and Enhancement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Miscellaneous RTMC Support Services</a:t>
            </a:r>
          </a:p>
          <a:p>
            <a:pPr marR="0" lvl="0" fontAlgn="base">
              <a:spcAft>
                <a:spcPts val="0"/>
              </a:spcAft>
              <a:buClr>
                <a:srgbClr val="000000"/>
              </a:buClr>
              <a:buSzPts val="1100"/>
              <a:tabLst>
                <a:tab pos="228600" algn="l"/>
              </a:tabLst>
            </a:pPr>
            <a:r>
              <a:rPr lang="en-US" sz="4500" dirty="0"/>
              <a:t>Optional Services – Part Time Shoulder Use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011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A295D-D1B4-4E07-A501-DA480081A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and where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79F62-E411-4EB9-BFA1-9E367A09F9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24/7/365</a:t>
            </a:r>
          </a:p>
          <a:p>
            <a:r>
              <a:rPr lang="en-US" dirty="0"/>
              <a:t>4975 Wilson Road, Sanford, FL 32771</a:t>
            </a:r>
          </a:p>
          <a:p>
            <a:r>
              <a:rPr lang="en-US" dirty="0"/>
              <a:t>District 5 and CFX Roadways</a:t>
            </a:r>
          </a:p>
          <a:p>
            <a:r>
              <a:rPr lang="en-US" dirty="0"/>
              <a:t>Arterial Operations with Priority Corridors</a:t>
            </a:r>
          </a:p>
        </p:txBody>
      </p:sp>
    </p:spTree>
    <p:extLst>
      <p:ext uri="{BB962C8B-B14F-4D97-AF65-F5344CB8AC3E}">
        <p14:creationId xmlns:p14="http://schemas.microsoft.com/office/powerpoint/2010/main" val="2815975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CD902-1E10-4CC3-8DB3-76F5DD73E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Performance Management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66A93-DCD3-4F3B-87F5-4A86B0CF6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Internal Reporting</a:t>
            </a:r>
          </a:p>
          <a:p>
            <a:pPr lvl="1"/>
            <a:r>
              <a:rPr lang="en-US" dirty="0"/>
              <a:t>Daily - New</a:t>
            </a:r>
          </a:p>
          <a:p>
            <a:pPr lvl="1"/>
            <a:r>
              <a:rPr lang="en-US" dirty="0"/>
              <a:t>Weekly - New</a:t>
            </a:r>
          </a:p>
          <a:p>
            <a:pPr lvl="1"/>
            <a:r>
              <a:rPr lang="en-US" dirty="0"/>
              <a:t>Quarterly - New</a:t>
            </a:r>
          </a:p>
          <a:p>
            <a:pPr lvl="1"/>
            <a:r>
              <a:rPr lang="en-US" dirty="0"/>
              <a:t>Monthly - New</a:t>
            </a:r>
          </a:p>
          <a:p>
            <a:pPr lvl="1"/>
            <a:r>
              <a:rPr lang="en-US" dirty="0"/>
              <a:t>Annual - New</a:t>
            </a:r>
          </a:p>
          <a:p>
            <a:r>
              <a:rPr lang="en-US" dirty="0"/>
              <a:t>External Reporting</a:t>
            </a:r>
          </a:p>
          <a:p>
            <a:pPr lvl="1"/>
            <a:r>
              <a:rPr lang="en-US" dirty="0"/>
              <a:t>Quarterly - Existing</a:t>
            </a:r>
          </a:p>
          <a:p>
            <a:pPr lvl="1"/>
            <a:r>
              <a:rPr lang="en-US" dirty="0"/>
              <a:t>Annual - Existing</a:t>
            </a:r>
          </a:p>
        </p:txBody>
      </p:sp>
    </p:spTree>
    <p:extLst>
      <p:ext uri="{BB962C8B-B14F-4D97-AF65-F5344CB8AC3E}">
        <p14:creationId xmlns:p14="http://schemas.microsoft.com/office/powerpoint/2010/main" val="3567578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E263B-2AFA-4D34-8B53-7B22FF52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RTMC Operations (Freeways)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D8222-CF0E-4736-8033-B0110B002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Includes Expressways</a:t>
            </a:r>
          </a:p>
          <a:p>
            <a:r>
              <a:rPr lang="en-US" dirty="0"/>
              <a:t>Incident detection, verification, and information</a:t>
            </a:r>
          </a:p>
          <a:p>
            <a:r>
              <a:rPr lang="en-US" dirty="0"/>
              <a:t>Road Ranger Dispatch</a:t>
            </a:r>
          </a:p>
          <a:p>
            <a:r>
              <a:rPr lang="en-US" dirty="0"/>
              <a:t>Coordination with agencies, RISC, Arterial Management</a:t>
            </a:r>
          </a:p>
          <a:p>
            <a:r>
              <a:rPr lang="en-US" dirty="0"/>
              <a:t>Maintenance tickets generation and verification</a:t>
            </a:r>
          </a:p>
          <a:p>
            <a:r>
              <a:rPr lang="en-US" dirty="0"/>
              <a:t>Expand ICM with Response Plan development</a:t>
            </a:r>
          </a:p>
          <a:p>
            <a:r>
              <a:rPr lang="en-US" dirty="0"/>
              <a:t>Truck Parking Availability System verification and updates</a:t>
            </a:r>
          </a:p>
        </p:txBody>
      </p:sp>
    </p:spTree>
    <p:extLst>
      <p:ext uri="{BB962C8B-B14F-4D97-AF65-F5344CB8AC3E}">
        <p14:creationId xmlns:p14="http://schemas.microsoft.com/office/powerpoint/2010/main" val="1843178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CD902-1E10-4CC3-8DB3-76F5DD73E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RTMC Operations (Arterials)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66A93-DCD3-4F3B-87F5-4A86B0CF6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Build relationship with local agencies</a:t>
            </a:r>
          </a:p>
          <a:p>
            <a:r>
              <a:rPr lang="en-US" dirty="0"/>
              <a:t>Adaptive Signal Control System Deployments (US 92, SR46, US 17-92, SR 40, SR 421, SR 44, and others)</a:t>
            </a:r>
          </a:p>
          <a:p>
            <a:r>
              <a:rPr lang="en-US" dirty="0"/>
              <a:t>Maintenance checks via ATMS</a:t>
            </a:r>
          </a:p>
          <a:p>
            <a:r>
              <a:rPr lang="en-US" dirty="0"/>
              <a:t> Incident detection, verification</a:t>
            </a:r>
          </a:p>
          <a:p>
            <a:r>
              <a:rPr lang="en-US" dirty="0"/>
              <a:t>Adjust patterns based on incidents</a:t>
            </a:r>
          </a:p>
          <a:p>
            <a:r>
              <a:rPr lang="en-US" dirty="0"/>
              <a:t>Note geometric deficiencies</a:t>
            </a:r>
          </a:p>
          <a:p>
            <a:r>
              <a:rPr lang="en-US" dirty="0"/>
              <a:t>Transit Signal Priority maintenance</a:t>
            </a:r>
          </a:p>
          <a:p>
            <a:r>
              <a:rPr lang="en-US" dirty="0"/>
              <a:t>Support Smart Signal Deployment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28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0ACD-42D4-43C5-BBA1-A719D5454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RTMC Offline Operations (Retiming)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88BFA-6C9E-4E4C-AE96-DD931993C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 plans based on data/needs</a:t>
            </a:r>
          </a:p>
          <a:p>
            <a:r>
              <a:rPr lang="en-US" dirty="0"/>
              <a:t>Document where 3 and 5 year would have occurred and if needed</a:t>
            </a:r>
          </a:p>
          <a:p>
            <a:r>
              <a:rPr lang="en-US" dirty="0"/>
              <a:t>Document performance after retiming</a:t>
            </a:r>
          </a:p>
          <a:p>
            <a:r>
              <a:rPr lang="en-US" dirty="0"/>
              <a:t>Model Maintenance</a:t>
            </a:r>
          </a:p>
        </p:txBody>
      </p:sp>
    </p:spTree>
    <p:extLst>
      <p:ext uri="{BB962C8B-B14F-4D97-AF65-F5344CB8AC3E}">
        <p14:creationId xmlns:p14="http://schemas.microsoft.com/office/powerpoint/2010/main" val="416767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8FBCC-C2A8-4DBA-A145-BDCF1AB18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RTMC Operations (Express Lanes)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95D60-3993-4F32-92C8-17B747198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Incident detection, verification, and information</a:t>
            </a:r>
          </a:p>
          <a:p>
            <a:r>
              <a:rPr lang="en-US" dirty="0"/>
              <a:t>Road Ranger Dispatch</a:t>
            </a:r>
          </a:p>
          <a:p>
            <a:r>
              <a:rPr lang="en-US" dirty="0"/>
              <a:t>Maintenance tickets generation and verification</a:t>
            </a:r>
          </a:p>
          <a:p>
            <a:r>
              <a:rPr lang="en-US" dirty="0"/>
              <a:t>Pricing verification</a:t>
            </a:r>
          </a:p>
          <a:p>
            <a:r>
              <a:rPr lang="en-US" dirty="0"/>
              <a:t>Coordinate with I-4 Ultimate Concessionaire and I-4 Oversight</a:t>
            </a:r>
          </a:p>
          <a:p>
            <a:r>
              <a:rPr lang="en-US" dirty="0"/>
              <a:t>Will </a:t>
            </a:r>
            <a:r>
              <a:rPr lang="en-US" b="1" u="sng" dirty="0"/>
              <a:t>NOT</a:t>
            </a:r>
            <a:r>
              <a:rPr lang="en-US" dirty="0"/>
              <a:t> administer I-4 Contract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195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8258-E5A4-4575-BB5B-BD5A4FD3C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E112B-97DC-41B0-A0F2-899797BEA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Project Manager</a:t>
            </a:r>
          </a:p>
          <a:p>
            <a:pPr lvl="1"/>
            <a:r>
              <a:rPr lang="en-US" dirty="0"/>
              <a:t>TRC</a:t>
            </a:r>
          </a:p>
          <a:p>
            <a:pPr lvl="1"/>
            <a:r>
              <a:rPr lang="en-US" dirty="0"/>
              <a:t>CFX</a:t>
            </a:r>
          </a:p>
          <a:p>
            <a:r>
              <a:rPr lang="en-US" dirty="0"/>
              <a:t>Goals for today</a:t>
            </a:r>
          </a:p>
          <a:p>
            <a:r>
              <a:rPr lang="en-US" dirty="0"/>
              <a:t>Broadview</a:t>
            </a:r>
          </a:p>
          <a:p>
            <a:r>
              <a:rPr lang="en-US" dirty="0"/>
              <a:t>The Basics/Process</a:t>
            </a:r>
          </a:p>
          <a:p>
            <a:r>
              <a:rPr lang="en-US" dirty="0"/>
              <a:t>Scope of Services</a:t>
            </a:r>
          </a:p>
          <a:p>
            <a:r>
              <a:rPr lang="en-US" dirty="0"/>
              <a:t>What we are looking for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103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63317-CBF9-47E5-B9F7-A7CC3D8F7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RTMC Operations (Ramp Signaling)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E6A-D730-4F36-84AE-346F63C08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Ramp Signaling parameters</a:t>
            </a:r>
          </a:p>
          <a:p>
            <a:r>
              <a:rPr lang="en-US" dirty="0"/>
              <a:t>Monitor performance</a:t>
            </a:r>
          </a:p>
          <a:p>
            <a:r>
              <a:rPr lang="en-US" dirty="0"/>
              <a:t>Manual activate during events</a:t>
            </a:r>
          </a:p>
          <a:p>
            <a:r>
              <a:rPr lang="en-US" dirty="0"/>
              <a:t>Maintenance tickets generation and verification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89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EB3FA-9B5A-4B9F-9DBD-3606579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Traffic Incident Management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6DC08-3928-4AB7-8C3C-35B1722B9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Maintain TIM SOGs</a:t>
            </a:r>
          </a:p>
          <a:p>
            <a:r>
              <a:rPr lang="en-US" dirty="0"/>
              <a:t>Quarterly TIM team Meeting – conduct, build relationships</a:t>
            </a:r>
          </a:p>
          <a:p>
            <a:pPr lvl="1"/>
            <a:r>
              <a:rPr lang="en-US" dirty="0"/>
              <a:t>Post Incident Analysis</a:t>
            </a:r>
          </a:p>
          <a:p>
            <a:r>
              <a:rPr lang="en-US" dirty="0"/>
              <a:t>Annual TIM Self Assessment</a:t>
            </a:r>
          </a:p>
          <a:p>
            <a:r>
              <a:rPr lang="en-US" dirty="0"/>
              <a:t>Connect operations floor to law enforcement</a:t>
            </a:r>
          </a:p>
        </p:txBody>
      </p:sp>
    </p:spTree>
    <p:extLst>
      <p:ext uri="{BB962C8B-B14F-4D97-AF65-F5344CB8AC3E}">
        <p14:creationId xmlns:p14="http://schemas.microsoft.com/office/powerpoint/2010/main" val="26640137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52A88-6DB8-4193-AC92-FFB6016FF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Road Ranger Program Oversite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ECDB87-92FD-44B6-A46D-CDDE493A5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Scope development for procurement</a:t>
            </a:r>
          </a:p>
          <a:p>
            <a:r>
              <a:rPr lang="en-US" dirty="0"/>
              <a:t>Contract compliance</a:t>
            </a:r>
          </a:p>
          <a:p>
            <a:r>
              <a:rPr lang="en-US" dirty="0"/>
              <a:t>Optimize beat assignments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160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842CF-290F-4646-A38F-5661D89DA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Rapid Incident Scene Clearance Program Oversite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D6941-EEB1-458A-BA8B-BC9EB71CF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Scope development for procurement</a:t>
            </a:r>
          </a:p>
          <a:p>
            <a:r>
              <a:rPr lang="en-US" dirty="0"/>
              <a:t>Contract compliance</a:t>
            </a:r>
          </a:p>
          <a:p>
            <a:r>
              <a:rPr lang="en-US" dirty="0"/>
              <a:t>Connect operations floor to law enforcement to RISC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7477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BCFDF-EC15-48F1-91A2-09E7F59FE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Special Event Management Coordination and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18527-3B35-4596-9DBC-5FA03B43C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Premeeting</a:t>
            </a:r>
          </a:p>
          <a:p>
            <a:r>
              <a:rPr lang="en-US" dirty="0"/>
              <a:t>Work event</a:t>
            </a:r>
          </a:p>
          <a:p>
            <a:r>
              <a:rPr lang="en-US" dirty="0"/>
              <a:t>Post event debrief</a:t>
            </a:r>
          </a:p>
          <a:p>
            <a:r>
              <a:rPr lang="en-US" dirty="0"/>
              <a:t>Maintain and improve action plan</a:t>
            </a:r>
          </a:p>
          <a:p>
            <a:pPr lvl="1"/>
            <a:r>
              <a:rPr lang="en-US" dirty="0"/>
              <a:t>Daytona Races</a:t>
            </a:r>
          </a:p>
          <a:p>
            <a:pPr lvl="1"/>
            <a:r>
              <a:rPr lang="en-US" dirty="0"/>
              <a:t>Space Launches</a:t>
            </a:r>
          </a:p>
          <a:p>
            <a:pPr lvl="1"/>
            <a:r>
              <a:rPr lang="en-US" dirty="0"/>
              <a:t>Elected Official Visits</a:t>
            </a:r>
          </a:p>
          <a:p>
            <a:pPr lvl="1"/>
            <a:r>
              <a:rPr lang="en-US" dirty="0"/>
              <a:t>Orange Convention Center Events</a:t>
            </a:r>
          </a:p>
          <a:p>
            <a:pPr lvl="1"/>
            <a:r>
              <a:rPr lang="en-US" dirty="0"/>
              <a:t>Orlando Venues</a:t>
            </a:r>
          </a:p>
          <a:p>
            <a:pPr lvl="1"/>
            <a:r>
              <a:rPr lang="en-US" dirty="0"/>
              <a:t>UCF Football Game</a:t>
            </a:r>
          </a:p>
          <a:p>
            <a:pPr lvl="1"/>
            <a:r>
              <a:rPr lang="en-US" dirty="0"/>
              <a:t>Hurricane Evacuations including Emergency Shoulder Use</a:t>
            </a:r>
          </a:p>
          <a:p>
            <a:pPr lvl="1"/>
            <a:r>
              <a:rPr lang="en-US" dirty="0"/>
              <a:t>Hurricane Recovery</a:t>
            </a:r>
          </a:p>
          <a:p>
            <a:pPr lvl="1"/>
            <a:r>
              <a:rPr lang="en-US" dirty="0"/>
              <a:t>Pandemic</a:t>
            </a:r>
          </a:p>
        </p:txBody>
      </p:sp>
    </p:spTree>
    <p:extLst>
      <p:ext uri="{BB962C8B-B14F-4D97-AF65-F5344CB8AC3E}">
        <p14:creationId xmlns:p14="http://schemas.microsoft.com/office/powerpoint/2010/main" val="11910986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125C5-8772-4364-89ED-1ABF31AC6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TSM&amp;O Public Involvement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0BCB4-0B51-40C7-AE38-6F99643D4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Maintain CFLSmartRoads.com</a:t>
            </a:r>
          </a:p>
          <a:p>
            <a:r>
              <a:rPr lang="en-US" dirty="0"/>
              <a:t>Disseminator articles</a:t>
            </a:r>
          </a:p>
          <a:p>
            <a:r>
              <a:rPr lang="en-US" dirty="0"/>
              <a:t>Public Concerns</a:t>
            </a:r>
          </a:p>
          <a:p>
            <a:r>
              <a:rPr lang="en-US" dirty="0"/>
              <a:t>Connection to Public Involvement Office</a:t>
            </a:r>
          </a:p>
          <a:p>
            <a:r>
              <a:rPr lang="en-US" dirty="0"/>
              <a:t>This will </a:t>
            </a:r>
            <a:r>
              <a:rPr lang="en-US" b="1" u="sng" dirty="0"/>
              <a:t>NOT</a:t>
            </a:r>
            <a:r>
              <a:rPr lang="en-US" dirty="0"/>
              <a:t> be the PIO</a:t>
            </a:r>
          </a:p>
        </p:txBody>
      </p:sp>
    </p:spTree>
    <p:extLst>
      <p:ext uri="{BB962C8B-B14F-4D97-AF65-F5344CB8AC3E}">
        <p14:creationId xmlns:p14="http://schemas.microsoft.com/office/powerpoint/2010/main" val="6703535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A2DA8-3AA4-48EC-8D4C-5DE5D502D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ITS Information Technology Services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33827-7809-458F-BD5B-38585CBAE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 Admin – SQL</a:t>
            </a:r>
          </a:p>
          <a:p>
            <a:r>
              <a:rPr lang="en-US" dirty="0"/>
              <a:t>GIS managed and coordinated with GIS Office</a:t>
            </a:r>
          </a:p>
          <a:p>
            <a:r>
              <a:rPr lang="en-US" dirty="0"/>
              <a:t>ATSPM record set maintained</a:t>
            </a:r>
          </a:p>
          <a:p>
            <a:r>
              <a:rPr lang="en-US" dirty="0" err="1"/>
              <a:t>Sunguide</a:t>
            </a:r>
            <a:r>
              <a:rPr lang="en-US" dirty="0"/>
              <a:t> configured and maintained</a:t>
            </a:r>
          </a:p>
          <a:p>
            <a:r>
              <a:rPr lang="en-US" dirty="0"/>
              <a:t>Connected Vehicle device health monitoring, patch management, provisioning,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759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50F07-29D3-4024-81F1-6F09AD54D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Software Support and Enhancement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82C9687-97C5-4DB7-A85B-30D98497DF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763568"/>
              </p:ext>
            </p:extLst>
          </p:nvPr>
        </p:nvGraphicFramePr>
        <p:xfrm>
          <a:off x="6908837" y="1690688"/>
          <a:ext cx="4354998" cy="43513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5496">
                  <a:extLst>
                    <a:ext uri="{9D8B030D-6E8A-4147-A177-3AD203B41FA5}">
                      <a16:colId xmlns:a16="http://schemas.microsoft.com/office/drawing/2014/main" val="3027434603"/>
                    </a:ext>
                  </a:extLst>
                </a:gridCol>
                <a:gridCol w="1523655">
                  <a:extLst>
                    <a:ext uri="{9D8B030D-6E8A-4147-A177-3AD203B41FA5}">
                      <a16:colId xmlns:a16="http://schemas.microsoft.com/office/drawing/2014/main" val="944134125"/>
                    </a:ext>
                  </a:extLst>
                </a:gridCol>
                <a:gridCol w="1165847">
                  <a:extLst>
                    <a:ext uri="{9D8B030D-6E8A-4147-A177-3AD203B41FA5}">
                      <a16:colId xmlns:a16="http://schemas.microsoft.com/office/drawing/2014/main" val="4086741773"/>
                    </a:ext>
                  </a:extLst>
                </a:gridCol>
              </a:tblGrid>
              <a:tr h="137266">
                <a:tc>
                  <a:txBody>
                    <a:bodyPr/>
                    <a:lstStyle/>
                    <a:p>
                      <a:endParaRPr lang="en-US" sz="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416" marR="4941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CONSULTANT Role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D5 Retains Source Code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585158725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Activu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2914344521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ASCT Software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2369545881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ATSPM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Open Source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1467830034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Blank Out Sign Software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1307109096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Bluetooth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2650119034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CAV Applications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4052331528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Cloud ATSPM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3833519444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CMS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1480602949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Data Picker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721415537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Hope Graphical Traffic Views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1739372692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InService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3990243388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ITSIQA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3458449927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iVDS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2896993469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LA Signal ATMS 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64699010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MaxView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1001293232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MIMS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4153050610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MMA/MDP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2052885921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NOEMI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2541491458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OTM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1176407430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Regional Applications Just on Phone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180631952"/>
                  </a:ext>
                </a:extLst>
              </a:tr>
              <a:tr h="2333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RICMS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976411499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Route and Mode Choice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Open Source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4157752059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RTMC Map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1984407506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RWIS Software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4060285709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SELS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318131185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SIIA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3652284758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Sunguide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3402779675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SunStore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3946008588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TIM Application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Configure, Enhance, and Maintain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272212413"/>
                  </a:ext>
                </a:extLst>
              </a:tr>
              <a:tr h="1372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TPAS Software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Configure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49416" marR="49416" marT="0" marB="0" anchor="ctr"/>
                </a:tc>
                <a:extLst>
                  <a:ext uri="{0D108BD9-81ED-4DB2-BD59-A6C34878D82A}">
                    <a16:rowId xmlns:a16="http://schemas.microsoft.com/office/drawing/2014/main" val="2545242470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813556E-C44C-4DBE-8955-8A87D5421EAA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Provide maintenance</a:t>
            </a:r>
          </a:p>
          <a:p>
            <a:r>
              <a:rPr lang="en-US" dirty="0"/>
              <a:t>Pool of hours for enhancement</a:t>
            </a:r>
          </a:p>
          <a:p>
            <a:r>
              <a:rPr lang="en-US" dirty="0"/>
              <a:t>Will accept substitute software</a:t>
            </a:r>
          </a:p>
        </p:txBody>
      </p:sp>
    </p:spTree>
    <p:extLst>
      <p:ext uri="{BB962C8B-B14F-4D97-AF65-F5344CB8AC3E}">
        <p14:creationId xmlns:p14="http://schemas.microsoft.com/office/powerpoint/2010/main" val="25274266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D5EFE-BB3A-47EE-B442-F3AC1F39A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Miscellaneous RTMC Support Services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85DE2-7D15-434C-B077-AF22D0E6D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Traffic Signal Technician Program</a:t>
            </a:r>
          </a:p>
          <a:p>
            <a:pPr lvl="1"/>
            <a:r>
              <a:rPr lang="en-US" dirty="0"/>
              <a:t>Enhance performance using existing resources</a:t>
            </a:r>
          </a:p>
          <a:p>
            <a:r>
              <a:rPr lang="en-US" dirty="0"/>
              <a:t>FHP Contract Maintenance</a:t>
            </a:r>
          </a:p>
          <a:p>
            <a:pPr lvl="1"/>
            <a:r>
              <a:rPr lang="en-US" dirty="0"/>
              <a:t>Invoicing</a:t>
            </a:r>
          </a:p>
          <a:p>
            <a:r>
              <a:rPr lang="en-US" dirty="0"/>
              <a:t>TSM&amp;O Research</a:t>
            </a:r>
          </a:p>
          <a:p>
            <a:pPr lvl="1"/>
            <a:r>
              <a:rPr lang="en-US" dirty="0"/>
              <a:t>Deliverable review</a:t>
            </a:r>
          </a:p>
          <a:p>
            <a:pPr lvl="1"/>
            <a:r>
              <a:rPr lang="en-US" dirty="0"/>
              <a:t>Conduct Status Meetings</a:t>
            </a:r>
          </a:p>
          <a:p>
            <a:r>
              <a:rPr lang="en-US" i="1" dirty="0">
                <a:solidFill>
                  <a:schemeClr val="accent1"/>
                </a:solidFill>
              </a:rPr>
              <a:t>CV Support</a:t>
            </a:r>
          </a:p>
        </p:txBody>
      </p:sp>
    </p:spTree>
    <p:extLst>
      <p:ext uri="{BB962C8B-B14F-4D97-AF65-F5344CB8AC3E}">
        <p14:creationId xmlns:p14="http://schemas.microsoft.com/office/powerpoint/2010/main" val="20364984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5FE36-A652-4360-9140-C4E7A650E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Time Shoulder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44F4C-8868-4C20-8394-8044AD573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anticipated to be added upon completion of construction work</a:t>
            </a:r>
          </a:p>
          <a:p>
            <a:r>
              <a:rPr lang="en-US" dirty="0"/>
              <a:t>Ongoing coordination with CFX</a:t>
            </a:r>
          </a:p>
          <a:p>
            <a:r>
              <a:rPr lang="en-US" dirty="0"/>
              <a:t>Current </a:t>
            </a:r>
            <a:r>
              <a:rPr lang="en-US" dirty="0" err="1"/>
              <a:t>ConOps</a:t>
            </a:r>
            <a:r>
              <a:rPr lang="en-US" dirty="0"/>
              <a:t> provided</a:t>
            </a:r>
          </a:p>
        </p:txBody>
      </p:sp>
    </p:spTree>
    <p:extLst>
      <p:ext uri="{BB962C8B-B14F-4D97-AF65-F5344CB8AC3E}">
        <p14:creationId xmlns:p14="http://schemas.microsoft.com/office/powerpoint/2010/main" val="2837661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26C5A-36DE-42EB-9428-2596E7B2B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17305-6933-4D3D-8948-150E56D82E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Webinar format</a:t>
            </a:r>
          </a:p>
          <a:p>
            <a:pPr lvl="1"/>
            <a:r>
              <a:rPr lang="en-US" dirty="0"/>
              <a:t>Can use the chat feature to ask questions</a:t>
            </a:r>
          </a:p>
          <a:p>
            <a:r>
              <a:rPr lang="en-US" dirty="0"/>
              <a:t>Panelist can respond</a:t>
            </a:r>
          </a:p>
          <a:p>
            <a:r>
              <a:rPr lang="en-US" dirty="0"/>
              <a:t>Teams can still request marketing meeting</a:t>
            </a:r>
          </a:p>
          <a:p>
            <a:pPr lvl="1"/>
            <a:r>
              <a:rPr lang="en-US" dirty="0"/>
              <a:t>Tushar.Patel@dot.state.fl.us</a:t>
            </a:r>
          </a:p>
        </p:txBody>
      </p:sp>
    </p:spTree>
    <p:extLst>
      <p:ext uri="{BB962C8B-B14F-4D97-AF65-F5344CB8AC3E}">
        <p14:creationId xmlns:p14="http://schemas.microsoft.com/office/powerpoint/2010/main" val="2879621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86C5B-E997-4C54-A45D-CBF5B2F93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are looking for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5FE63-2A56-43F7-8B09-868B667DA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Partner</a:t>
            </a:r>
          </a:p>
          <a:p>
            <a:r>
              <a:rPr lang="en-US" dirty="0"/>
              <a:t>View of today &amp; tomorrow for the program</a:t>
            </a:r>
          </a:p>
          <a:p>
            <a:r>
              <a:rPr lang="en-US" dirty="0"/>
              <a:t>Managing operations team</a:t>
            </a:r>
          </a:p>
          <a:p>
            <a:r>
              <a:rPr lang="en-US" dirty="0"/>
              <a:t>Solve problems with IT staffing</a:t>
            </a:r>
          </a:p>
          <a:p>
            <a:r>
              <a:rPr lang="en-US" dirty="0"/>
              <a:t>FDOT leading direction and involved technical work</a:t>
            </a:r>
          </a:p>
          <a:p>
            <a:r>
              <a:rPr lang="en-US" dirty="0"/>
              <a:t>Minimal admin/staffing concerns</a:t>
            </a:r>
          </a:p>
          <a:p>
            <a:r>
              <a:rPr lang="en-US" dirty="0"/>
              <a:t>Innovative Approach</a:t>
            </a:r>
          </a:p>
          <a:p>
            <a:r>
              <a:rPr lang="en-US" dirty="0"/>
              <a:t>2 teams/</a:t>
            </a:r>
            <a:r>
              <a:rPr lang="en-US"/>
              <a:t>1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712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A1BEB-5E78-4649-BEE2-85EB9A798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09D72-B019-4EB5-BAC0-54CB25565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 the contract and selection method</a:t>
            </a:r>
          </a:p>
          <a:p>
            <a:r>
              <a:rPr lang="en-US" dirty="0"/>
              <a:t>One on One meetings with Primes</a:t>
            </a:r>
          </a:p>
          <a:p>
            <a:pPr lvl="1"/>
            <a:r>
              <a:rPr lang="en-US" dirty="0"/>
              <a:t>Trying to insure competitive now and in the future</a:t>
            </a:r>
          </a:p>
        </p:txBody>
      </p:sp>
    </p:spTree>
    <p:extLst>
      <p:ext uri="{BB962C8B-B14F-4D97-AF65-F5344CB8AC3E}">
        <p14:creationId xmlns:p14="http://schemas.microsoft.com/office/powerpoint/2010/main" val="1479240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E5D44-F871-4444-9497-9FF6BF22A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for One on 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45C7A-17C8-45FB-B570-40A824A33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0">
              <a:spcAft>
                <a:spcPts val="0"/>
              </a:spcAft>
            </a:pPr>
            <a:r>
              <a:rPr lang="en-US" sz="2000" dirty="0"/>
              <a:t>Are there scope elements that are precluding competition?</a:t>
            </a:r>
          </a:p>
          <a:p>
            <a:pPr marR="0">
              <a:spcAft>
                <a:spcPts val="0"/>
              </a:spcAft>
            </a:pPr>
            <a:r>
              <a:rPr lang="en-US" sz="2000" dirty="0"/>
              <a:t>Will this contract be competitive long term (future acquisitions) based on its current structure?</a:t>
            </a:r>
          </a:p>
          <a:p>
            <a:pPr marR="0">
              <a:spcAft>
                <a:spcPts val="0"/>
              </a:spcAft>
            </a:pPr>
            <a:r>
              <a:rPr lang="en-US" sz="2000" dirty="0"/>
              <a:t>What realistically should we ask for from you regarding staffing based on the SOS?</a:t>
            </a:r>
          </a:p>
          <a:p>
            <a:pPr marR="0">
              <a:spcAft>
                <a:spcPts val="0"/>
              </a:spcAft>
            </a:pPr>
            <a:r>
              <a:rPr lang="en-US" sz="2000" dirty="0"/>
              <a:t>Is there anything we wrote in the scope that is too prescriptive or leading</a:t>
            </a:r>
          </a:p>
          <a:p>
            <a:pPr marR="0">
              <a:spcAft>
                <a:spcPts val="0"/>
              </a:spcAft>
            </a:pPr>
            <a:r>
              <a:rPr lang="en-US" sz="2000" dirty="0"/>
              <a:t>What do you think of the performance measures?</a:t>
            </a:r>
          </a:p>
          <a:p>
            <a:pPr marR="0">
              <a:spcAft>
                <a:spcPts val="0"/>
              </a:spcAft>
            </a:pPr>
            <a:r>
              <a:rPr lang="en-US" sz="2000" dirty="0"/>
              <a:t>Our goal in the split was to allow for some variance: Different RR, FHP Troop, Local Agencies</a:t>
            </a:r>
          </a:p>
          <a:p>
            <a:pPr marR="0">
              <a:spcAft>
                <a:spcPts val="0"/>
              </a:spcAft>
            </a:pPr>
            <a:r>
              <a:rPr lang="en-US" sz="2000" dirty="0"/>
              <a:t>Should we include some minimum qualification for position?</a:t>
            </a:r>
          </a:p>
          <a:p>
            <a:pPr marR="0">
              <a:spcAft>
                <a:spcPts val="0"/>
              </a:spcAft>
            </a:pPr>
            <a:r>
              <a:rPr lang="en-US" sz="2000" dirty="0"/>
              <a:t>What did we miss that we need to add to the scope?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670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5C5E4-974A-427E-A32B-20F079A45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for teams to be aware of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EF237-01A0-4645-AF37-57C6FDF3A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http://www.cflsmartroads.com/projects/future_projects.html</a:t>
            </a:r>
            <a:endParaRPr lang="en-US" dirty="0"/>
          </a:p>
          <a:p>
            <a:r>
              <a:rPr lang="en-US" dirty="0"/>
              <a:t>Can download the scope</a:t>
            </a:r>
          </a:p>
          <a:p>
            <a:endParaRPr lang="en-US" dirty="0"/>
          </a:p>
          <a:p>
            <a:r>
              <a:rPr lang="en-US" dirty="0"/>
              <a:t>Scope – 1401 pages</a:t>
            </a:r>
          </a:p>
          <a:p>
            <a:pPr lvl="1"/>
            <a:r>
              <a:rPr lang="en-US" dirty="0"/>
              <a:t>Why… so long</a:t>
            </a:r>
          </a:p>
        </p:txBody>
      </p:sp>
    </p:spTree>
    <p:extLst>
      <p:ext uri="{BB962C8B-B14F-4D97-AF65-F5344CB8AC3E}">
        <p14:creationId xmlns:p14="http://schemas.microsoft.com/office/powerpoint/2010/main" val="41792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3C888-F9FB-4CB8-A502-DC2EAB46E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 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EAFD5-B42B-4D19-9C10-0FCE5A878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Combining contracts for the District</a:t>
            </a:r>
          </a:p>
          <a:p>
            <a:pPr lvl="1"/>
            <a:r>
              <a:rPr lang="en-US" dirty="0"/>
              <a:t>ICM</a:t>
            </a:r>
          </a:p>
          <a:p>
            <a:pPr lvl="2"/>
            <a:r>
              <a:rPr lang="en-US" dirty="0"/>
              <a:t>AAM + Freeway Ops</a:t>
            </a:r>
          </a:p>
          <a:p>
            <a:pPr lvl="1"/>
            <a:r>
              <a:rPr lang="en-US" dirty="0"/>
              <a:t>Retiming</a:t>
            </a:r>
          </a:p>
          <a:p>
            <a:pPr lvl="1"/>
            <a:r>
              <a:rPr lang="en-US" dirty="0"/>
              <a:t>TIM</a:t>
            </a:r>
          </a:p>
          <a:p>
            <a:pPr lvl="1"/>
            <a:r>
              <a:rPr lang="en-US" dirty="0"/>
              <a:t>GEC</a:t>
            </a:r>
          </a:p>
          <a:p>
            <a:pPr lvl="2"/>
            <a:r>
              <a:rPr lang="en-US" dirty="0"/>
              <a:t>IT, Operations, &amp; Research</a:t>
            </a:r>
          </a:p>
          <a:p>
            <a:pPr lvl="1"/>
            <a:r>
              <a:rPr lang="en-US" dirty="0"/>
              <a:t>Software O&amp;M</a:t>
            </a:r>
          </a:p>
          <a:p>
            <a:r>
              <a:rPr lang="en-US" dirty="0"/>
              <a:t>New services</a:t>
            </a:r>
          </a:p>
          <a:p>
            <a:pPr lvl="1"/>
            <a:r>
              <a:rPr lang="en-US" dirty="0"/>
              <a:t>Express Lane</a:t>
            </a:r>
          </a:p>
          <a:p>
            <a:pPr lvl="1"/>
            <a:r>
              <a:rPr lang="en-US" dirty="0"/>
              <a:t>Ramp Metering</a:t>
            </a:r>
          </a:p>
          <a:p>
            <a:pPr lvl="1"/>
            <a:r>
              <a:rPr lang="en-US" dirty="0"/>
              <a:t>Connected Vehicle</a:t>
            </a:r>
          </a:p>
        </p:txBody>
      </p:sp>
    </p:spTree>
    <p:extLst>
      <p:ext uri="{BB962C8B-B14F-4D97-AF65-F5344CB8AC3E}">
        <p14:creationId xmlns:p14="http://schemas.microsoft.com/office/powerpoint/2010/main" val="209405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BEAAD-90EB-45EC-934D-C5A8D15F8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 View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7B838-CC11-4A07-85B1-71C39A3A0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not just collection of services</a:t>
            </a:r>
          </a:p>
          <a:p>
            <a:pPr lvl="1"/>
            <a:r>
              <a:rPr lang="en-US" dirty="0"/>
              <a:t>Partner</a:t>
            </a:r>
          </a:p>
          <a:p>
            <a:pPr lvl="1"/>
            <a:r>
              <a:rPr lang="en-US" dirty="0"/>
              <a:t>View of today &amp; tomorrow for the program</a:t>
            </a:r>
          </a:p>
          <a:p>
            <a:pPr lvl="1"/>
            <a:r>
              <a:rPr lang="en-US" dirty="0"/>
              <a:t>Managing operations team</a:t>
            </a:r>
          </a:p>
          <a:p>
            <a:pPr lvl="1"/>
            <a:r>
              <a:rPr lang="en-US" dirty="0"/>
              <a:t>Solve problems with IT staffing</a:t>
            </a:r>
          </a:p>
          <a:p>
            <a:r>
              <a:rPr lang="en-US" dirty="0"/>
              <a:t>We are use to being involved</a:t>
            </a:r>
          </a:p>
          <a:p>
            <a:pPr lvl="1"/>
            <a:r>
              <a:rPr lang="en-US" dirty="0"/>
              <a:t>Still expect involvement but less admin work</a:t>
            </a:r>
          </a:p>
        </p:txBody>
      </p:sp>
    </p:spTree>
    <p:extLst>
      <p:ext uri="{BB962C8B-B14F-4D97-AF65-F5344CB8AC3E}">
        <p14:creationId xmlns:p14="http://schemas.microsoft.com/office/powerpoint/2010/main" val="2818833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1CC80-C73B-4268-9912-B89DD73CF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 View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535A2-18BF-4E3B-A893-1DC2F2E1C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Trying to avoid tell teams how</a:t>
            </a:r>
          </a:p>
          <a:p>
            <a:r>
              <a:rPr lang="en-US" dirty="0"/>
              <a:t>Described work in one structure</a:t>
            </a:r>
          </a:p>
          <a:p>
            <a:pPr lvl="1"/>
            <a:r>
              <a:rPr lang="en-US" dirty="0"/>
              <a:t>This is not how work needs to perform</a:t>
            </a:r>
          </a:p>
          <a:p>
            <a:pPr lvl="1"/>
            <a:r>
              <a:rPr lang="en-US" dirty="0"/>
              <a:t>Up to teams on how to perform the work</a:t>
            </a:r>
          </a:p>
        </p:txBody>
      </p:sp>
    </p:spTree>
    <p:extLst>
      <p:ext uri="{BB962C8B-B14F-4D97-AF65-F5344CB8AC3E}">
        <p14:creationId xmlns:p14="http://schemas.microsoft.com/office/powerpoint/2010/main" val="1593001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1262</Words>
  <Application>Microsoft Office PowerPoint</Application>
  <PresentationFormat>Widescreen</PresentationFormat>
  <Paragraphs>308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Office Theme</vt:lpstr>
      <vt:lpstr>Integrated Corridor Management Operations Contract</vt:lpstr>
      <vt:lpstr>Agenda</vt:lpstr>
      <vt:lpstr>Ground Rules</vt:lpstr>
      <vt:lpstr>Goals for today</vt:lpstr>
      <vt:lpstr>Question for One on One</vt:lpstr>
      <vt:lpstr>Resources for teams to be aware of</vt:lpstr>
      <vt:lpstr>Broad View</vt:lpstr>
      <vt:lpstr>Broad View cont.</vt:lpstr>
      <vt:lpstr>Broad View cont.</vt:lpstr>
      <vt:lpstr>The Basics</vt:lpstr>
      <vt:lpstr>Basics cont</vt:lpstr>
      <vt:lpstr>Integrated Corridor Management Operations Contract – Scope of Services</vt:lpstr>
      <vt:lpstr>Scope of Services</vt:lpstr>
      <vt:lpstr>When and where</vt:lpstr>
      <vt:lpstr>Performance Management</vt:lpstr>
      <vt:lpstr>RTMC Operations (Freeways)</vt:lpstr>
      <vt:lpstr>RTMC Operations (Arterials)</vt:lpstr>
      <vt:lpstr>RTMC Offline Operations (Retiming)</vt:lpstr>
      <vt:lpstr>RTMC Operations (Express Lanes)</vt:lpstr>
      <vt:lpstr>RTMC Operations (Ramp Signaling)</vt:lpstr>
      <vt:lpstr>Traffic Incident Management </vt:lpstr>
      <vt:lpstr>Road Ranger Program Oversite</vt:lpstr>
      <vt:lpstr>Rapid Incident Scene Clearance Program Oversite</vt:lpstr>
      <vt:lpstr>Special Event Management Coordination and Operations</vt:lpstr>
      <vt:lpstr>TSM&amp;O Public Involvement</vt:lpstr>
      <vt:lpstr>ITS Information Technology Services</vt:lpstr>
      <vt:lpstr>Software Support and Enhancement</vt:lpstr>
      <vt:lpstr>Miscellaneous RTMC Support Services</vt:lpstr>
      <vt:lpstr>Part Time Shoulder Use</vt:lpstr>
      <vt:lpstr>What we are looking for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Corridor Management Operations Contract</dc:title>
  <dc:creator>Dilmore, Jeremy</dc:creator>
  <cp:lastModifiedBy>Dilmore, Jeremy</cp:lastModifiedBy>
  <cp:revision>15</cp:revision>
  <dcterms:created xsi:type="dcterms:W3CDTF">2020-12-29T18:51:57Z</dcterms:created>
  <dcterms:modified xsi:type="dcterms:W3CDTF">2021-02-08T12:58:08Z</dcterms:modified>
</cp:coreProperties>
</file>